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408" r:id="rId5"/>
    <p:sldId id="414" r:id="rId6"/>
    <p:sldId id="428" r:id="rId7"/>
    <p:sldId id="284" r:id="rId8"/>
    <p:sldId id="3328" r:id="rId9"/>
    <p:sldId id="3343" r:id="rId10"/>
    <p:sldId id="3327" r:id="rId11"/>
    <p:sldId id="3335" r:id="rId12"/>
    <p:sldId id="3336" r:id="rId13"/>
    <p:sldId id="416" r:id="rId14"/>
    <p:sldId id="3323" r:id="rId1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TOS, Jose" initials="BJ" lastIdx="1" clrIdx="0"/>
  <p:cmAuthor id="2" name="REYSSET, Thibaud" initials="RT" lastIdx="18" clrIdx="1">
    <p:extLst>
      <p:ext uri="{19B8F6BF-5375-455C-9EA6-DF929625EA0E}">
        <p15:presenceInfo xmlns:p15="http://schemas.microsoft.com/office/powerpoint/2012/main" userId="S::T.Reysset@iaea.org::886fbe07-5dbc-4b2b-8e44-419b60d775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470C9-7A97-4153-91AA-D95BEE9F6B40}" v="3" dt="2022-06-03T10:18:14.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0525" autoAdjust="0"/>
  </p:normalViewPr>
  <p:slideViewPr>
    <p:cSldViewPr>
      <p:cViewPr varScale="1">
        <p:scale>
          <a:sx n="118" d="100"/>
          <a:sy n="118" d="100"/>
        </p:scale>
        <p:origin x="1512" y="96"/>
      </p:cViewPr>
      <p:guideLst>
        <p:guide orient="horz" pos="2160"/>
        <p:guide pos="2880"/>
      </p:guideLst>
    </p:cSldViewPr>
  </p:slideViewPr>
  <p:notesTextViewPr>
    <p:cViewPr>
      <p:scale>
        <a:sx n="1" d="1"/>
        <a:sy n="1" d="1"/>
      </p:scale>
      <p:origin x="0" y="0"/>
    </p:cViewPr>
  </p:notesTextViewPr>
  <p:sorterViewPr>
    <p:cViewPr>
      <p:scale>
        <a:sx n="122" d="100"/>
        <a:sy n="122" d="100"/>
      </p:scale>
      <p:origin x="0" y="1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 Kirsten" userId="e2a05d99-efd4-4c19-b33e-cbdac53a1fc6" providerId="ADAL" clId="{2CC470C9-7A97-4153-91AA-D95BEE9F6B40}"/>
    <pc:docChg chg="undo custSel addSld delSld modSld">
      <pc:chgData name="GLENN, Kirsten" userId="e2a05d99-efd4-4c19-b33e-cbdac53a1fc6" providerId="ADAL" clId="{2CC470C9-7A97-4153-91AA-D95BEE9F6B40}" dt="2022-06-03T10:18:34.799" v="78" actId="20577"/>
      <pc:docMkLst>
        <pc:docMk/>
      </pc:docMkLst>
      <pc:sldChg chg="del">
        <pc:chgData name="GLENN, Kirsten" userId="e2a05d99-efd4-4c19-b33e-cbdac53a1fc6" providerId="ADAL" clId="{2CC470C9-7A97-4153-91AA-D95BEE9F6B40}" dt="2022-06-03T10:16:49.995" v="66" actId="47"/>
        <pc:sldMkLst>
          <pc:docMk/>
          <pc:sldMk cId="1034494175" sldId="285"/>
        </pc:sldMkLst>
      </pc:sldChg>
      <pc:sldChg chg="del">
        <pc:chgData name="GLENN, Kirsten" userId="e2a05d99-efd4-4c19-b33e-cbdac53a1fc6" providerId="ADAL" clId="{2CC470C9-7A97-4153-91AA-D95BEE9F6B40}" dt="2022-06-03T10:16:20.320" v="46" actId="47"/>
        <pc:sldMkLst>
          <pc:docMk/>
          <pc:sldMk cId="474770581" sldId="399"/>
        </pc:sldMkLst>
      </pc:sldChg>
      <pc:sldChg chg="modSp mod">
        <pc:chgData name="GLENN, Kirsten" userId="e2a05d99-efd4-4c19-b33e-cbdac53a1fc6" providerId="ADAL" clId="{2CC470C9-7A97-4153-91AA-D95BEE9F6B40}" dt="2022-06-03T10:18:34.799" v="78" actId="20577"/>
        <pc:sldMkLst>
          <pc:docMk/>
          <pc:sldMk cId="2174776982" sldId="408"/>
        </pc:sldMkLst>
        <pc:spChg chg="mod">
          <ac:chgData name="GLENN, Kirsten" userId="e2a05d99-efd4-4c19-b33e-cbdac53a1fc6" providerId="ADAL" clId="{2CC470C9-7A97-4153-91AA-D95BEE9F6B40}" dt="2022-06-03T10:18:34.799" v="78" actId="20577"/>
          <ac:spMkLst>
            <pc:docMk/>
            <pc:sldMk cId="2174776982" sldId="408"/>
            <ac:spMk id="6" creationId="{00000000-0000-0000-0000-000000000000}"/>
          </ac:spMkLst>
        </pc:spChg>
        <pc:spChg chg="mod">
          <ac:chgData name="GLENN, Kirsten" userId="e2a05d99-efd4-4c19-b33e-cbdac53a1fc6" providerId="ADAL" clId="{2CC470C9-7A97-4153-91AA-D95BEE9F6B40}" dt="2022-06-03T10:12:49.641" v="44" actId="20577"/>
          <ac:spMkLst>
            <pc:docMk/>
            <pc:sldMk cId="2174776982" sldId="408"/>
            <ac:spMk id="7" creationId="{00000000-0000-0000-0000-000000000000}"/>
          </ac:spMkLst>
        </pc:spChg>
        <pc:spChg chg="mod">
          <ac:chgData name="GLENN, Kirsten" userId="e2a05d99-efd4-4c19-b33e-cbdac53a1fc6" providerId="ADAL" clId="{2CC470C9-7A97-4153-91AA-D95BEE9F6B40}" dt="2022-06-03T10:12:11.052" v="8" actId="20577"/>
          <ac:spMkLst>
            <pc:docMk/>
            <pc:sldMk cId="2174776982" sldId="408"/>
            <ac:spMk id="11" creationId="{00000000-0000-0000-0000-000000000000}"/>
          </ac:spMkLst>
        </pc:spChg>
      </pc:sldChg>
      <pc:sldChg chg="modSp add mod">
        <pc:chgData name="GLENN, Kirsten" userId="e2a05d99-efd4-4c19-b33e-cbdac53a1fc6" providerId="ADAL" clId="{2CC470C9-7A97-4153-91AA-D95BEE9F6B40}" dt="2022-06-03T10:18:24.281" v="76" actId="1076"/>
        <pc:sldMkLst>
          <pc:docMk/>
          <pc:sldMk cId="682970525" sldId="3323"/>
        </pc:sldMkLst>
        <pc:spChg chg="mod">
          <ac:chgData name="GLENN, Kirsten" userId="e2a05d99-efd4-4c19-b33e-cbdac53a1fc6" providerId="ADAL" clId="{2CC470C9-7A97-4153-91AA-D95BEE9F6B40}" dt="2022-06-03T10:18:19.065" v="75" actId="20577"/>
          <ac:spMkLst>
            <pc:docMk/>
            <pc:sldMk cId="682970525" sldId="3323"/>
            <ac:spMk id="4" creationId="{00000000-0000-0000-0000-000000000000}"/>
          </ac:spMkLst>
        </pc:spChg>
        <pc:spChg chg="mod">
          <ac:chgData name="GLENN, Kirsten" userId="e2a05d99-efd4-4c19-b33e-cbdac53a1fc6" providerId="ADAL" clId="{2CC470C9-7A97-4153-91AA-D95BEE9F6B40}" dt="2022-06-03T10:18:24.281" v="76" actId="1076"/>
          <ac:spMkLst>
            <pc:docMk/>
            <pc:sldMk cId="682970525" sldId="3323"/>
            <ac:spMk id="5" creationId="{00000000-0000-0000-0000-000000000000}"/>
          </ac:spMkLst>
        </pc:spChg>
      </pc:sldChg>
      <pc:sldChg chg="modSp mod">
        <pc:chgData name="GLENN, Kirsten" userId="e2a05d99-efd4-4c19-b33e-cbdac53a1fc6" providerId="ADAL" clId="{2CC470C9-7A97-4153-91AA-D95BEE9F6B40}" dt="2022-06-03T10:17:58.240" v="73" actId="20577"/>
        <pc:sldMkLst>
          <pc:docMk/>
          <pc:sldMk cId="5271000" sldId="3327"/>
        </pc:sldMkLst>
        <pc:spChg chg="mod">
          <ac:chgData name="GLENN, Kirsten" userId="e2a05d99-efd4-4c19-b33e-cbdac53a1fc6" providerId="ADAL" clId="{2CC470C9-7A97-4153-91AA-D95BEE9F6B40}" dt="2022-06-03T10:16:40.764" v="65" actId="20577"/>
          <ac:spMkLst>
            <pc:docMk/>
            <pc:sldMk cId="5271000" sldId="3327"/>
            <ac:spMk id="2" creationId="{B378266F-67B4-4FB3-A87E-4D8CAFB8C8FF}"/>
          </ac:spMkLst>
        </pc:spChg>
        <pc:spChg chg="mod">
          <ac:chgData name="GLENN, Kirsten" userId="e2a05d99-efd4-4c19-b33e-cbdac53a1fc6" providerId="ADAL" clId="{2CC470C9-7A97-4153-91AA-D95BEE9F6B40}" dt="2022-06-03T10:17:58.240" v="73" actId="20577"/>
          <ac:spMkLst>
            <pc:docMk/>
            <pc:sldMk cId="5271000" sldId="3327"/>
            <ac:spMk id="3" creationId="{1765412F-ABDF-449F-ABF8-57C48551243F}"/>
          </ac:spMkLst>
        </pc:spChg>
      </pc:sldChg>
      <pc:sldChg chg="modSp add mod">
        <pc:chgData name="GLENN, Kirsten" userId="e2a05d99-efd4-4c19-b33e-cbdac53a1fc6" providerId="ADAL" clId="{2CC470C9-7A97-4153-91AA-D95BEE9F6B40}" dt="2022-06-03T10:16:30.292" v="52" actId="6549"/>
        <pc:sldMkLst>
          <pc:docMk/>
          <pc:sldMk cId="1118101348" sldId="3328"/>
        </pc:sldMkLst>
        <pc:spChg chg="mod">
          <ac:chgData name="GLENN, Kirsten" userId="e2a05d99-efd4-4c19-b33e-cbdac53a1fc6" providerId="ADAL" clId="{2CC470C9-7A97-4153-91AA-D95BEE9F6B40}" dt="2022-06-03T10:16:30.292" v="52" actId="6549"/>
          <ac:spMkLst>
            <pc:docMk/>
            <pc:sldMk cId="1118101348" sldId="3328"/>
            <ac:spMk id="3" creationId="{1765412F-ABDF-449F-ABF8-57C48551243F}"/>
          </ac:spMkLst>
        </pc:spChg>
      </pc:sldChg>
      <pc:sldChg chg="add modNotesTx">
        <pc:chgData name="GLENN, Kirsten" userId="e2a05d99-efd4-4c19-b33e-cbdac53a1fc6" providerId="ADAL" clId="{2CC470C9-7A97-4153-91AA-D95BEE9F6B40}" dt="2022-06-03T10:17:52.025" v="68" actId="20577"/>
        <pc:sldMkLst>
          <pc:docMk/>
          <pc:sldMk cId="2767016421" sldId="3335"/>
        </pc:sldMkLst>
      </pc:sldChg>
      <pc:sldChg chg="add">
        <pc:chgData name="GLENN, Kirsten" userId="e2a05d99-efd4-4c19-b33e-cbdac53a1fc6" providerId="ADAL" clId="{2CC470C9-7A97-4153-91AA-D95BEE9F6B40}" dt="2022-06-03T10:17:42.145" v="67"/>
        <pc:sldMkLst>
          <pc:docMk/>
          <pc:sldMk cId="1844253946" sldId="3336"/>
        </pc:sldMkLst>
      </pc:sldChg>
      <pc:sldChg chg="add">
        <pc:chgData name="GLENN, Kirsten" userId="e2a05d99-efd4-4c19-b33e-cbdac53a1fc6" providerId="ADAL" clId="{2CC470C9-7A97-4153-91AA-D95BEE9F6B40}" dt="2022-06-03T10:16:17.180" v="45"/>
        <pc:sldMkLst>
          <pc:docMk/>
          <pc:sldMk cId="1645867453" sldId="334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761C2-454B-4529-8C69-B534E55D419F}"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3C85D8B4-808E-431F-BF50-5702A81A7D9B}">
      <dgm:prSet/>
      <dgm:spPr/>
      <dgm:t>
        <a:bodyPr/>
        <a:lstStyle/>
        <a:p>
          <a:r>
            <a:rPr lang="en-GB" dirty="0">
              <a:solidFill>
                <a:schemeClr val="bg1">
                  <a:lumMod val="60000"/>
                  <a:lumOff val="40000"/>
                </a:schemeClr>
              </a:solidFill>
            </a:rPr>
            <a:t>The Technical Cooperation (TC) programme is the IAEA’s main vehicle for delivering services from across the house to Member States</a:t>
          </a:r>
          <a:endParaRPr lang="en-US" dirty="0">
            <a:solidFill>
              <a:schemeClr val="bg1">
                <a:lumMod val="60000"/>
                <a:lumOff val="40000"/>
              </a:schemeClr>
            </a:solidFill>
          </a:endParaRPr>
        </a:p>
      </dgm:t>
    </dgm:pt>
    <dgm:pt modelId="{949CC099-D7F2-4AD4-BD27-042C716012BE}" type="parTrans" cxnId="{683E93A2-01B3-482E-AD16-C272DBB429AA}">
      <dgm:prSet/>
      <dgm:spPr/>
      <dgm:t>
        <a:bodyPr/>
        <a:lstStyle/>
        <a:p>
          <a:endParaRPr lang="en-US"/>
        </a:p>
      </dgm:t>
    </dgm:pt>
    <dgm:pt modelId="{5A06FEE1-20CB-4DD9-B061-4764B61720FA}" type="sibTrans" cxnId="{683E93A2-01B3-482E-AD16-C272DBB429AA}">
      <dgm:prSet/>
      <dgm:spPr/>
      <dgm:t>
        <a:bodyPr/>
        <a:lstStyle/>
        <a:p>
          <a:endParaRPr lang="en-US"/>
        </a:p>
      </dgm:t>
    </dgm:pt>
    <dgm:pt modelId="{2E22FFA4-A706-4D30-9F75-7801E22610DE}">
      <dgm:prSet/>
      <dgm:spPr/>
      <dgm:t>
        <a:bodyPr/>
        <a:lstStyle/>
        <a:p>
          <a:r>
            <a:rPr lang="en-GB" dirty="0">
              <a:solidFill>
                <a:schemeClr val="bg1">
                  <a:lumMod val="60000"/>
                  <a:lumOff val="40000"/>
                </a:schemeClr>
              </a:solidFill>
            </a:rPr>
            <a:t>The Department of Technical Cooperation is responsible for managing the TC programme.</a:t>
          </a:r>
          <a:endParaRPr lang="en-US" dirty="0">
            <a:solidFill>
              <a:schemeClr val="bg1">
                <a:lumMod val="60000"/>
                <a:lumOff val="40000"/>
              </a:schemeClr>
            </a:solidFill>
          </a:endParaRPr>
        </a:p>
      </dgm:t>
    </dgm:pt>
    <dgm:pt modelId="{C77ECCAC-8782-49A7-AC80-D81C3171B251}" type="parTrans" cxnId="{352B8008-2973-433E-88EE-F3297B8BEE48}">
      <dgm:prSet/>
      <dgm:spPr/>
      <dgm:t>
        <a:bodyPr/>
        <a:lstStyle/>
        <a:p>
          <a:endParaRPr lang="en-US"/>
        </a:p>
      </dgm:t>
    </dgm:pt>
    <dgm:pt modelId="{78BBADEB-3181-4EEA-9C15-5F009528864C}" type="sibTrans" cxnId="{352B8008-2973-433E-88EE-F3297B8BEE48}">
      <dgm:prSet/>
      <dgm:spPr/>
      <dgm:t>
        <a:bodyPr/>
        <a:lstStyle/>
        <a:p>
          <a:endParaRPr lang="en-US"/>
        </a:p>
      </dgm:t>
    </dgm:pt>
    <dgm:pt modelId="{698E179E-4631-4200-A533-87B9F1C8E1F4}">
      <dgm:prSet/>
      <dgm:spPr/>
      <dgm:t>
        <a:bodyPr/>
        <a:lstStyle/>
        <a:p>
          <a:r>
            <a:rPr lang="en-GB" dirty="0">
              <a:solidFill>
                <a:schemeClr val="bg1">
                  <a:lumMod val="60000"/>
                  <a:lumOff val="40000"/>
                </a:schemeClr>
              </a:solidFill>
            </a:rPr>
            <a:t>The Technical Departments NE, NA, NS, are responsible for the technical integrity of the programme</a:t>
          </a:r>
          <a:endParaRPr lang="en-US" dirty="0">
            <a:solidFill>
              <a:schemeClr val="bg1">
                <a:lumMod val="60000"/>
                <a:lumOff val="40000"/>
              </a:schemeClr>
            </a:solidFill>
          </a:endParaRPr>
        </a:p>
      </dgm:t>
    </dgm:pt>
    <dgm:pt modelId="{E4401BD9-2FFD-4ED5-AF78-8EF7FACAFCA5}" type="parTrans" cxnId="{132CEC1D-4A7A-4280-8B86-5E5C076F8DB6}">
      <dgm:prSet/>
      <dgm:spPr/>
      <dgm:t>
        <a:bodyPr/>
        <a:lstStyle/>
        <a:p>
          <a:endParaRPr lang="en-US"/>
        </a:p>
      </dgm:t>
    </dgm:pt>
    <dgm:pt modelId="{1749FE2D-B9DC-48FF-B231-BA4CC933BEA8}" type="sibTrans" cxnId="{132CEC1D-4A7A-4280-8B86-5E5C076F8DB6}">
      <dgm:prSet/>
      <dgm:spPr/>
      <dgm:t>
        <a:bodyPr/>
        <a:lstStyle/>
        <a:p>
          <a:endParaRPr lang="en-US"/>
        </a:p>
      </dgm:t>
    </dgm:pt>
    <dgm:pt modelId="{077F3F68-8C33-497E-B2FC-2FE36AA4AC2A}" type="pres">
      <dgm:prSet presAssocID="{588761C2-454B-4529-8C69-B534E55D419F}" presName="linear" presStyleCnt="0">
        <dgm:presLayoutVars>
          <dgm:animLvl val="lvl"/>
          <dgm:resizeHandles val="exact"/>
        </dgm:presLayoutVars>
      </dgm:prSet>
      <dgm:spPr/>
    </dgm:pt>
    <dgm:pt modelId="{F78D3A8B-84E6-4B54-9ACD-5ACE5E306C06}" type="pres">
      <dgm:prSet presAssocID="{3C85D8B4-808E-431F-BF50-5702A81A7D9B}" presName="parentText" presStyleLbl="node1" presStyleIdx="0" presStyleCnt="3">
        <dgm:presLayoutVars>
          <dgm:chMax val="0"/>
          <dgm:bulletEnabled val="1"/>
        </dgm:presLayoutVars>
      </dgm:prSet>
      <dgm:spPr/>
    </dgm:pt>
    <dgm:pt modelId="{98F1486C-7DF2-48B3-BF65-BF0295EF3CA8}" type="pres">
      <dgm:prSet presAssocID="{5A06FEE1-20CB-4DD9-B061-4764B61720FA}" presName="spacer" presStyleCnt="0"/>
      <dgm:spPr/>
    </dgm:pt>
    <dgm:pt modelId="{CCB1B586-D895-4718-A355-FA5782F9846C}" type="pres">
      <dgm:prSet presAssocID="{2E22FFA4-A706-4D30-9F75-7801E22610DE}" presName="parentText" presStyleLbl="node1" presStyleIdx="1" presStyleCnt="3">
        <dgm:presLayoutVars>
          <dgm:chMax val="0"/>
          <dgm:bulletEnabled val="1"/>
        </dgm:presLayoutVars>
      </dgm:prSet>
      <dgm:spPr/>
    </dgm:pt>
    <dgm:pt modelId="{C9FA40A5-CBD5-4C2E-83A6-5BDBE46E85AA}" type="pres">
      <dgm:prSet presAssocID="{78BBADEB-3181-4EEA-9C15-5F009528864C}" presName="spacer" presStyleCnt="0"/>
      <dgm:spPr/>
    </dgm:pt>
    <dgm:pt modelId="{59BD588B-B37B-43C0-AC93-BF9C7EDDFC22}" type="pres">
      <dgm:prSet presAssocID="{698E179E-4631-4200-A533-87B9F1C8E1F4}" presName="parentText" presStyleLbl="node1" presStyleIdx="2" presStyleCnt="3">
        <dgm:presLayoutVars>
          <dgm:chMax val="0"/>
          <dgm:bulletEnabled val="1"/>
        </dgm:presLayoutVars>
      </dgm:prSet>
      <dgm:spPr/>
    </dgm:pt>
  </dgm:ptLst>
  <dgm:cxnLst>
    <dgm:cxn modelId="{352B8008-2973-433E-88EE-F3297B8BEE48}" srcId="{588761C2-454B-4529-8C69-B534E55D419F}" destId="{2E22FFA4-A706-4D30-9F75-7801E22610DE}" srcOrd="1" destOrd="0" parTransId="{C77ECCAC-8782-49A7-AC80-D81C3171B251}" sibTransId="{78BBADEB-3181-4EEA-9C15-5F009528864C}"/>
    <dgm:cxn modelId="{132CEC1D-4A7A-4280-8B86-5E5C076F8DB6}" srcId="{588761C2-454B-4529-8C69-B534E55D419F}" destId="{698E179E-4631-4200-A533-87B9F1C8E1F4}" srcOrd="2" destOrd="0" parTransId="{E4401BD9-2FFD-4ED5-AF78-8EF7FACAFCA5}" sibTransId="{1749FE2D-B9DC-48FF-B231-BA4CC933BEA8}"/>
    <dgm:cxn modelId="{8C598B27-FAB8-46F0-965E-2348FA0CA9C2}" type="presOf" srcId="{3C85D8B4-808E-431F-BF50-5702A81A7D9B}" destId="{F78D3A8B-84E6-4B54-9ACD-5ACE5E306C06}" srcOrd="0" destOrd="0" presId="urn:microsoft.com/office/officeart/2005/8/layout/vList2"/>
    <dgm:cxn modelId="{69C1A434-E9D9-4C90-87FA-B1F0EF10BA1F}" type="presOf" srcId="{698E179E-4631-4200-A533-87B9F1C8E1F4}" destId="{59BD588B-B37B-43C0-AC93-BF9C7EDDFC22}" srcOrd="0" destOrd="0" presId="urn:microsoft.com/office/officeart/2005/8/layout/vList2"/>
    <dgm:cxn modelId="{052E4350-D07C-4AF1-8D87-BB6BC9447006}" type="presOf" srcId="{2E22FFA4-A706-4D30-9F75-7801E22610DE}" destId="{CCB1B586-D895-4718-A355-FA5782F9846C}" srcOrd="0" destOrd="0" presId="urn:microsoft.com/office/officeart/2005/8/layout/vList2"/>
    <dgm:cxn modelId="{CE112E59-3553-4E5D-B971-0AF38010F2F8}" type="presOf" srcId="{588761C2-454B-4529-8C69-B534E55D419F}" destId="{077F3F68-8C33-497E-B2FC-2FE36AA4AC2A}" srcOrd="0" destOrd="0" presId="urn:microsoft.com/office/officeart/2005/8/layout/vList2"/>
    <dgm:cxn modelId="{683E93A2-01B3-482E-AD16-C272DBB429AA}" srcId="{588761C2-454B-4529-8C69-B534E55D419F}" destId="{3C85D8B4-808E-431F-BF50-5702A81A7D9B}" srcOrd="0" destOrd="0" parTransId="{949CC099-D7F2-4AD4-BD27-042C716012BE}" sibTransId="{5A06FEE1-20CB-4DD9-B061-4764B61720FA}"/>
    <dgm:cxn modelId="{5DB0DCAB-6D45-4CF3-88E3-227B583C4575}" type="presParOf" srcId="{077F3F68-8C33-497E-B2FC-2FE36AA4AC2A}" destId="{F78D3A8B-84E6-4B54-9ACD-5ACE5E306C06}" srcOrd="0" destOrd="0" presId="urn:microsoft.com/office/officeart/2005/8/layout/vList2"/>
    <dgm:cxn modelId="{0A36328F-4392-4CAC-9816-D040BEC9B4EE}" type="presParOf" srcId="{077F3F68-8C33-497E-B2FC-2FE36AA4AC2A}" destId="{98F1486C-7DF2-48B3-BF65-BF0295EF3CA8}" srcOrd="1" destOrd="0" presId="urn:microsoft.com/office/officeart/2005/8/layout/vList2"/>
    <dgm:cxn modelId="{72E8C84A-B289-44A3-822E-1DA7A78A2BEF}" type="presParOf" srcId="{077F3F68-8C33-497E-B2FC-2FE36AA4AC2A}" destId="{CCB1B586-D895-4718-A355-FA5782F9846C}" srcOrd="2" destOrd="0" presId="urn:microsoft.com/office/officeart/2005/8/layout/vList2"/>
    <dgm:cxn modelId="{921A724F-4696-4F84-B4E6-CC753E0A69A9}" type="presParOf" srcId="{077F3F68-8C33-497E-B2FC-2FE36AA4AC2A}" destId="{C9FA40A5-CBD5-4C2E-83A6-5BDBE46E85AA}" srcOrd="3" destOrd="0" presId="urn:microsoft.com/office/officeart/2005/8/layout/vList2"/>
    <dgm:cxn modelId="{5CF51E43-D6BF-4E9B-9716-12ADDA8D6CCD}" type="presParOf" srcId="{077F3F68-8C33-497E-B2FC-2FE36AA4AC2A}" destId="{59BD588B-B37B-43C0-AC93-BF9C7EDDFC2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D3A8B-84E6-4B54-9ACD-5ACE5E306C06}">
      <dsp:nvSpPr>
        <dsp:cNvPr id="0" name=""/>
        <dsp:cNvSpPr/>
      </dsp:nvSpPr>
      <dsp:spPr>
        <a:xfrm>
          <a:off x="0" y="75914"/>
          <a:ext cx="8593138" cy="142155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solidFill>
                <a:schemeClr val="bg1">
                  <a:lumMod val="60000"/>
                  <a:lumOff val="40000"/>
                </a:schemeClr>
              </a:solidFill>
            </a:rPr>
            <a:t>The Technical Cooperation (TC) programme is the IAEA’s main vehicle for delivering services from across the house to Member States</a:t>
          </a:r>
          <a:endParaRPr lang="en-US" sz="2700" kern="1200" dirty="0">
            <a:solidFill>
              <a:schemeClr val="bg1">
                <a:lumMod val="60000"/>
                <a:lumOff val="40000"/>
              </a:schemeClr>
            </a:solidFill>
          </a:endParaRPr>
        </a:p>
      </dsp:txBody>
      <dsp:txXfrm>
        <a:off x="69394" y="145308"/>
        <a:ext cx="8454350" cy="1282762"/>
      </dsp:txXfrm>
    </dsp:sp>
    <dsp:sp modelId="{CCB1B586-D895-4718-A355-FA5782F9846C}">
      <dsp:nvSpPr>
        <dsp:cNvPr id="0" name=""/>
        <dsp:cNvSpPr/>
      </dsp:nvSpPr>
      <dsp:spPr>
        <a:xfrm>
          <a:off x="0" y="1575224"/>
          <a:ext cx="8593138" cy="142155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solidFill>
                <a:schemeClr val="bg1">
                  <a:lumMod val="60000"/>
                  <a:lumOff val="40000"/>
                </a:schemeClr>
              </a:solidFill>
            </a:rPr>
            <a:t>The Department of Technical Cooperation is responsible for managing the TC programme.</a:t>
          </a:r>
          <a:endParaRPr lang="en-US" sz="2700" kern="1200" dirty="0">
            <a:solidFill>
              <a:schemeClr val="bg1">
                <a:lumMod val="60000"/>
                <a:lumOff val="40000"/>
              </a:schemeClr>
            </a:solidFill>
          </a:endParaRPr>
        </a:p>
      </dsp:txBody>
      <dsp:txXfrm>
        <a:off x="69394" y="1644618"/>
        <a:ext cx="8454350" cy="1282762"/>
      </dsp:txXfrm>
    </dsp:sp>
    <dsp:sp modelId="{59BD588B-B37B-43C0-AC93-BF9C7EDDFC22}">
      <dsp:nvSpPr>
        <dsp:cNvPr id="0" name=""/>
        <dsp:cNvSpPr/>
      </dsp:nvSpPr>
      <dsp:spPr>
        <a:xfrm>
          <a:off x="0" y="3074535"/>
          <a:ext cx="8593138" cy="142155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solidFill>
                <a:schemeClr val="bg1">
                  <a:lumMod val="60000"/>
                  <a:lumOff val="40000"/>
                </a:schemeClr>
              </a:solidFill>
            </a:rPr>
            <a:t>The Technical Departments NE, NA, NS, are responsible for the technical integrity of the programme</a:t>
          </a:r>
          <a:endParaRPr lang="en-US" sz="2700" kern="1200" dirty="0">
            <a:solidFill>
              <a:schemeClr val="bg1">
                <a:lumMod val="60000"/>
                <a:lumOff val="40000"/>
              </a:schemeClr>
            </a:solidFill>
          </a:endParaRPr>
        </a:p>
      </dsp:txBody>
      <dsp:txXfrm>
        <a:off x="69394" y="3143929"/>
        <a:ext cx="8454350" cy="12827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5872"/>
          </a:xfrm>
          <a:prstGeom prst="rect">
            <a:avLst/>
          </a:prstGeom>
        </p:spPr>
        <p:txBody>
          <a:bodyPr vert="horz" lIns="88225" tIns="44113" rIns="88225" bIns="44113" rtlCol="0"/>
          <a:lstStyle>
            <a:lvl1pPr algn="l">
              <a:defRPr sz="1200"/>
            </a:lvl1pPr>
          </a:lstStyle>
          <a:p>
            <a:endParaRPr lang="en-GB"/>
          </a:p>
        </p:txBody>
      </p:sp>
      <p:sp>
        <p:nvSpPr>
          <p:cNvPr id="3" name="Date Placeholder 2"/>
          <p:cNvSpPr>
            <a:spLocks noGrp="1"/>
          </p:cNvSpPr>
          <p:nvPr>
            <p:ph type="dt" sz="quarter" idx="1"/>
          </p:nvPr>
        </p:nvSpPr>
        <p:spPr>
          <a:xfrm>
            <a:off x="3850294" y="1"/>
            <a:ext cx="2945862" cy="495872"/>
          </a:xfrm>
          <a:prstGeom prst="rect">
            <a:avLst/>
          </a:prstGeom>
        </p:spPr>
        <p:txBody>
          <a:bodyPr vert="horz" lIns="88225" tIns="44113" rIns="88225" bIns="44113" rtlCol="0"/>
          <a:lstStyle>
            <a:lvl1pPr algn="r">
              <a:defRPr sz="1200"/>
            </a:lvl1pPr>
          </a:lstStyle>
          <a:p>
            <a:fld id="{3785C29B-12EF-4B24-A137-1185EECA5B65}" type="datetimeFigureOut">
              <a:rPr lang="en-GB" smtClean="0"/>
              <a:t>2022-06-03</a:t>
            </a:fld>
            <a:endParaRPr lang="en-GB"/>
          </a:p>
        </p:txBody>
      </p:sp>
      <p:sp>
        <p:nvSpPr>
          <p:cNvPr id="4" name="Footer Placeholder 3"/>
          <p:cNvSpPr>
            <a:spLocks noGrp="1"/>
          </p:cNvSpPr>
          <p:nvPr>
            <p:ph type="ftr" sz="quarter" idx="2"/>
          </p:nvPr>
        </p:nvSpPr>
        <p:spPr>
          <a:xfrm>
            <a:off x="0" y="9430813"/>
            <a:ext cx="2945862" cy="495872"/>
          </a:xfrm>
          <a:prstGeom prst="rect">
            <a:avLst/>
          </a:prstGeom>
        </p:spPr>
        <p:txBody>
          <a:bodyPr vert="horz" lIns="88225" tIns="44113" rIns="88225" bIns="44113" rtlCol="0" anchor="b"/>
          <a:lstStyle>
            <a:lvl1pPr algn="l">
              <a:defRPr sz="1200"/>
            </a:lvl1pPr>
          </a:lstStyle>
          <a:p>
            <a:endParaRPr lang="en-GB"/>
          </a:p>
        </p:txBody>
      </p:sp>
      <p:sp>
        <p:nvSpPr>
          <p:cNvPr id="5" name="Slide Number Placeholder 4"/>
          <p:cNvSpPr>
            <a:spLocks noGrp="1"/>
          </p:cNvSpPr>
          <p:nvPr>
            <p:ph type="sldNum" sz="quarter" idx="3"/>
          </p:nvPr>
        </p:nvSpPr>
        <p:spPr>
          <a:xfrm>
            <a:off x="3850294" y="9430813"/>
            <a:ext cx="2945862" cy="495872"/>
          </a:xfrm>
          <a:prstGeom prst="rect">
            <a:avLst/>
          </a:prstGeom>
        </p:spPr>
        <p:txBody>
          <a:bodyPr vert="horz" lIns="88225" tIns="44113" rIns="88225" bIns="44113" rtlCol="0" anchor="b"/>
          <a:lstStyle>
            <a:lvl1pPr algn="r">
              <a:defRPr sz="1200"/>
            </a:lvl1pPr>
          </a:lstStyle>
          <a:p>
            <a:fld id="{5258DA5D-2EFF-4029-8676-639327BF8D36}" type="slidenum">
              <a:rPr lang="en-GB" smtClean="0"/>
              <a:t>‹#›</a:t>
            </a:fld>
            <a:endParaRPr lang="en-GB"/>
          </a:p>
        </p:txBody>
      </p:sp>
    </p:spTree>
    <p:extLst>
      <p:ext uri="{BB962C8B-B14F-4D97-AF65-F5344CB8AC3E}">
        <p14:creationId xmlns:p14="http://schemas.microsoft.com/office/powerpoint/2010/main" val="4282370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06" tIns="45702" rIns="91406" bIns="45702" rtlCol="0"/>
          <a:lstStyle>
            <a:lvl1pPr algn="l">
              <a:defRPr sz="1200"/>
            </a:lvl1pPr>
          </a:lstStyle>
          <a:p>
            <a:endParaRPr lang="en-GB"/>
          </a:p>
        </p:txBody>
      </p:sp>
      <p:sp>
        <p:nvSpPr>
          <p:cNvPr id="3" name="Date Placeholder 2"/>
          <p:cNvSpPr>
            <a:spLocks noGrp="1"/>
          </p:cNvSpPr>
          <p:nvPr>
            <p:ph type="dt" idx="1"/>
          </p:nvPr>
        </p:nvSpPr>
        <p:spPr>
          <a:xfrm>
            <a:off x="3849690" y="0"/>
            <a:ext cx="2946400" cy="496888"/>
          </a:xfrm>
          <a:prstGeom prst="rect">
            <a:avLst/>
          </a:prstGeom>
        </p:spPr>
        <p:txBody>
          <a:bodyPr vert="horz" lIns="91406" tIns="45702" rIns="91406" bIns="45702" rtlCol="0"/>
          <a:lstStyle>
            <a:lvl1pPr algn="r">
              <a:defRPr sz="1200"/>
            </a:lvl1pPr>
          </a:lstStyle>
          <a:p>
            <a:fld id="{5E945880-6D3B-45FB-851F-AFC0D1D23A0C}" type="datetimeFigureOut">
              <a:rPr lang="en-GB" smtClean="0"/>
              <a:t>2022-06-03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06" tIns="45702" rIns="91406" bIns="45702" rtlCol="0" anchor="ctr"/>
          <a:lstStyle/>
          <a:p>
            <a:endParaRPr lang="en-GB"/>
          </a:p>
        </p:txBody>
      </p:sp>
      <p:sp>
        <p:nvSpPr>
          <p:cNvPr id="5" name="Notes Placeholder 4"/>
          <p:cNvSpPr>
            <a:spLocks noGrp="1"/>
          </p:cNvSpPr>
          <p:nvPr>
            <p:ph type="body" sz="quarter" idx="3"/>
          </p:nvPr>
        </p:nvSpPr>
        <p:spPr>
          <a:xfrm>
            <a:off x="679454" y="4716467"/>
            <a:ext cx="5438775" cy="4467225"/>
          </a:xfrm>
          <a:prstGeom prst="rect">
            <a:avLst/>
          </a:prstGeom>
        </p:spPr>
        <p:txBody>
          <a:bodyPr vert="horz" lIns="91406" tIns="45702" rIns="91406"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06" tIns="45702" rIns="91406" bIns="45702" rtlCol="0" anchor="b"/>
          <a:lstStyle>
            <a:lvl1pPr algn="l">
              <a:defRPr sz="1200"/>
            </a:lvl1pPr>
          </a:lstStyle>
          <a:p>
            <a:endParaRPr lang="en-GB"/>
          </a:p>
        </p:txBody>
      </p:sp>
      <p:sp>
        <p:nvSpPr>
          <p:cNvPr id="7" name="Slide Number Placeholder 6"/>
          <p:cNvSpPr>
            <a:spLocks noGrp="1"/>
          </p:cNvSpPr>
          <p:nvPr>
            <p:ph type="sldNum" sz="quarter" idx="5"/>
          </p:nvPr>
        </p:nvSpPr>
        <p:spPr>
          <a:xfrm>
            <a:off x="3849690" y="9429750"/>
            <a:ext cx="2946400" cy="496888"/>
          </a:xfrm>
          <a:prstGeom prst="rect">
            <a:avLst/>
          </a:prstGeom>
        </p:spPr>
        <p:txBody>
          <a:bodyPr vert="horz" lIns="91406" tIns="45702" rIns="91406" bIns="45702"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E5441CB-69B9-4A5C-8BB8-E923C51DCCF1}" type="slidenum">
              <a:rPr lang="en-GB" smtClean="0"/>
              <a:t>1</a:t>
            </a:fld>
            <a:endParaRPr lang="en-GB" dirty="0"/>
          </a:p>
        </p:txBody>
      </p:sp>
    </p:spTree>
    <p:extLst>
      <p:ext uri="{BB962C8B-B14F-4D97-AF65-F5344CB8AC3E}">
        <p14:creationId xmlns:p14="http://schemas.microsoft.com/office/powerpoint/2010/main" val="403234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885" indent="-285725" eaLnBrk="0" hangingPunct="0">
              <a:defRPr sz="2400">
                <a:solidFill>
                  <a:schemeClr val="tx1"/>
                </a:solidFill>
                <a:latin typeface="Times New Roman" pitchFamily="18" charset="0"/>
              </a:defRPr>
            </a:lvl2pPr>
            <a:lvl3pPr marL="1142901" indent="-228580" eaLnBrk="0" hangingPunct="0">
              <a:defRPr sz="2400">
                <a:solidFill>
                  <a:schemeClr val="tx1"/>
                </a:solidFill>
                <a:latin typeface="Times New Roman" pitchFamily="18" charset="0"/>
              </a:defRPr>
            </a:lvl3pPr>
            <a:lvl4pPr marL="1600061" indent="-228580" eaLnBrk="0" hangingPunct="0">
              <a:defRPr sz="2400">
                <a:solidFill>
                  <a:schemeClr val="tx1"/>
                </a:solidFill>
                <a:latin typeface="Times New Roman" pitchFamily="18" charset="0"/>
              </a:defRPr>
            </a:lvl4pPr>
            <a:lvl5pPr marL="2057220" indent="-228580" eaLnBrk="0" hangingPunct="0">
              <a:defRPr sz="2400">
                <a:solidFill>
                  <a:schemeClr val="tx1"/>
                </a:solidFill>
                <a:latin typeface="Times New Roman" pitchFamily="18" charset="0"/>
              </a:defRPr>
            </a:lvl5pPr>
            <a:lvl6pPr marL="2514381" indent="-228580" eaLnBrk="0" fontAlgn="base" hangingPunct="0">
              <a:spcBef>
                <a:spcPct val="0"/>
              </a:spcBef>
              <a:spcAft>
                <a:spcPct val="0"/>
              </a:spcAft>
              <a:defRPr sz="2400">
                <a:solidFill>
                  <a:schemeClr val="tx1"/>
                </a:solidFill>
                <a:latin typeface="Times New Roman" pitchFamily="18" charset="0"/>
              </a:defRPr>
            </a:lvl6pPr>
            <a:lvl7pPr marL="2971541" indent="-228580" eaLnBrk="0" fontAlgn="base" hangingPunct="0">
              <a:spcBef>
                <a:spcPct val="0"/>
              </a:spcBef>
              <a:spcAft>
                <a:spcPct val="0"/>
              </a:spcAft>
              <a:defRPr sz="2400">
                <a:solidFill>
                  <a:schemeClr val="tx1"/>
                </a:solidFill>
                <a:latin typeface="Times New Roman" pitchFamily="18" charset="0"/>
              </a:defRPr>
            </a:lvl7pPr>
            <a:lvl8pPr marL="3428701" indent="-228580" eaLnBrk="0" fontAlgn="base" hangingPunct="0">
              <a:spcBef>
                <a:spcPct val="0"/>
              </a:spcBef>
              <a:spcAft>
                <a:spcPct val="0"/>
              </a:spcAft>
              <a:defRPr sz="2400">
                <a:solidFill>
                  <a:schemeClr val="tx1"/>
                </a:solidFill>
                <a:latin typeface="Times New Roman" pitchFamily="18" charset="0"/>
              </a:defRPr>
            </a:lvl8pPr>
            <a:lvl9pPr marL="3885861" indent="-228580" eaLnBrk="0" fontAlgn="base" hangingPunct="0">
              <a:spcBef>
                <a:spcPct val="0"/>
              </a:spcBef>
              <a:spcAft>
                <a:spcPct val="0"/>
              </a:spcAft>
              <a:defRPr sz="2400">
                <a:solidFill>
                  <a:schemeClr val="tx1"/>
                </a:solidFill>
                <a:latin typeface="Times New Roman" pitchFamily="18" charset="0"/>
              </a:defRPr>
            </a:lvl9pPr>
          </a:lstStyle>
          <a:p>
            <a:pPr eaLnBrk="1" hangingPunct="1"/>
            <a:fld id="{502978C9-DAB1-46A1-9660-7D2B2B01D46F}" type="slidenum">
              <a:rPr lang="en-GB" sz="1200"/>
              <a:pPr eaLnBrk="1" hangingPunct="1"/>
              <a:t>2</a:t>
            </a:fld>
            <a:endParaRPr lang="en-GB" sz="1200"/>
          </a:p>
        </p:txBody>
      </p:sp>
      <p:sp>
        <p:nvSpPr>
          <p:cNvPr id="35843" name="Rectangle 2"/>
          <p:cNvSpPr>
            <a:spLocks noGrp="1" noRot="1" noChangeAspect="1" noChangeArrowheads="1" noTextEdit="1"/>
          </p:cNvSpPr>
          <p:nvPr>
            <p:ph type="sldImg"/>
          </p:nvPr>
        </p:nvSpPr>
        <p:spPr>
          <a:xfrm>
            <a:off x="923925" y="744538"/>
            <a:ext cx="4949825" cy="3713162"/>
          </a:xfrm>
          <a:ln/>
        </p:spPr>
      </p:sp>
      <p:sp>
        <p:nvSpPr>
          <p:cNvPr id="35844" name="Rectangle 3"/>
          <p:cNvSpPr>
            <a:spLocks noGrp="1" noChangeArrowheads="1"/>
          </p:cNvSpPr>
          <p:nvPr>
            <p:ph type="body" idx="1"/>
          </p:nvPr>
        </p:nvSpPr>
        <p:spPr>
          <a:xfrm>
            <a:off x="906464" y="4703763"/>
            <a:ext cx="4981575" cy="4457700"/>
          </a:xfrm>
          <a:noFill/>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8235" lvl="1" indent="-558235" defTabSz="1723654">
              <a:buFont typeface="Arial" panose="020B0604020202020204" pitchFamily="34" charset="0"/>
              <a:buChar char="•"/>
              <a:defRPr/>
            </a:pPr>
            <a:r>
              <a:rPr lang="en-US" altLang="en-US" sz="2800" b="1" u="sng" dirty="0"/>
              <a:t>So what does the programme do? </a:t>
            </a:r>
          </a:p>
          <a:p>
            <a:pPr marL="558235" indent="-558235">
              <a:buFont typeface="Arial" panose="020B0604020202020204" pitchFamily="34" charset="0"/>
              <a:buChar char="•"/>
            </a:pPr>
            <a:r>
              <a:rPr lang="en-US" altLang="en-US" sz="2800" dirty="0"/>
              <a:t>The main function of the TC programme is to assist in </a:t>
            </a:r>
            <a:r>
              <a:rPr lang="en-US" altLang="en-US" sz="2800" b="1" u="sng" dirty="0"/>
              <a:t>building national capacity </a:t>
            </a:r>
            <a:r>
              <a:rPr lang="en-US" altLang="en-US" sz="2800" dirty="0"/>
              <a:t>of MSs in the peaceful application of nuclear science and technology. </a:t>
            </a:r>
          </a:p>
          <a:p>
            <a:pPr marL="558235" indent="-558235">
              <a:buFont typeface="Arial" panose="020B0604020202020204" pitchFamily="34" charset="0"/>
              <a:buChar char="•"/>
            </a:pPr>
            <a:r>
              <a:rPr lang="en-US" altLang="en-US" sz="2800" dirty="0"/>
              <a:t>The programme also facilitates networking and </a:t>
            </a:r>
            <a:r>
              <a:rPr lang="en-US" altLang="en-US" sz="2800" b="1" u="sng" dirty="0"/>
              <a:t>knowledge sharing</a:t>
            </a:r>
            <a:r>
              <a:rPr lang="en-US" altLang="en-US" sz="2800" dirty="0"/>
              <a:t>, and very importantly, the development of suitable partnerships at all levels. Because the IAEA is not the lead UN agency in agriculture, health or environment, we strive to work with FAO, WHO and UNEP in implementing projects in these fields. Our cooperation with the FAO is formalized and long established, and our cooperation with WHO is also of long standing, particularly in the area of cancer.</a:t>
            </a:r>
          </a:p>
          <a:p>
            <a:pPr marL="558235" indent="-558235">
              <a:buFont typeface="Arial" panose="020B0604020202020204" pitchFamily="34" charset="0"/>
              <a:buChar char="•"/>
            </a:pPr>
            <a:r>
              <a:rPr lang="en-US" altLang="en-US" sz="2800" dirty="0"/>
              <a:t>The main mechanisms the TC programme uses are </a:t>
            </a:r>
            <a:r>
              <a:rPr lang="en-US" altLang="en-US" sz="2800" b="1" u="sng" dirty="0"/>
              <a:t>human resource</a:t>
            </a:r>
            <a:r>
              <a:rPr lang="en-US" altLang="en-US" sz="2800" dirty="0"/>
              <a:t> building and </a:t>
            </a:r>
            <a:r>
              <a:rPr lang="en-US" altLang="en-US" sz="2800" b="1" u="sng" dirty="0"/>
              <a:t>procurement</a:t>
            </a:r>
            <a:r>
              <a:rPr lang="en-US" altLang="en-US" sz="2800" dirty="0"/>
              <a:t>. For human resource building, we have </a:t>
            </a:r>
            <a:r>
              <a:rPr lang="en-US" altLang="en-US" sz="2800" b="1" u="sng" dirty="0"/>
              <a:t>training courses, workshops</a:t>
            </a:r>
            <a:r>
              <a:rPr lang="en-US" altLang="en-US" sz="2800" dirty="0"/>
              <a:t>, and individual or group </a:t>
            </a:r>
            <a:r>
              <a:rPr lang="en-US" altLang="en-US" sz="2800" b="1" u="sng" dirty="0"/>
              <a:t>fellowships</a:t>
            </a:r>
            <a:r>
              <a:rPr lang="en-US" altLang="en-US" sz="2800" dirty="0"/>
              <a:t>.  We support conference and symposia which share knowledge and exchange technical information. We send expert missions and arrange scientific visits to transfer technology and share experience among </a:t>
            </a:r>
            <a:r>
              <a:rPr lang="en-US" altLang="en-US" sz="2800" dirty="0" err="1"/>
              <a:t>MSs.</a:t>
            </a:r>
            <a:r>
              <a:rPr lang="en-US" altLang="en-US" sz="2800" dirty="0"/>
              <a:t>  </a:t>
            </a:r>
          </a:p>
          <a:p>
            <a:pPr marL="558235" indent="-558235">
              <a:buFont typeface="Arial" panose="020B0604020202020204" pitchFamily="34" charset="0"/>
              <a:buChar char="•"/>
            </a:pPr>
            <a:r>
              <a:rPr lang="en-US" altLang="en-US" sz="2800" dirty="0"/>
              <a:t>We also provide </a:t>
            </a:r>
            <a:r>
              <a:rPr lang="en-US" altLang="en-US" sz="2800" b="1" u="sng" dirty="0"/>
              <a:t>equipment</a:t>
            </a:r>
            <a:r>
              <a:rPr lang="en-US" altLang="en-US" sz="2800" dirty="0"/>
              <a:t> and material which contribute to the institutional capacity building. </a:t>
            </a:r>
          </a:p>
          <a:p>
            <a:pPr marL="558235" indent="-558235">
              <a:buFont typeface="Arial" panose="020B0604020202020204" pitchFamily="34" charset="0"/>
              <a:buChar char="•"/>
            </a:pPr>
            <a:r>
              <a:rPr lang="en-US" altLang="en-US" sz="2800" dirty="0"/>
              <a:t>All these support is guided by </a:t>
            </a:r>
            <a:r>
              <a:rPr lang="en-GB" altLang="en-US" sz="2800" dirty="0"/>
              <a:t>requests by Member States, in accordance with national priorities. </a:t>
            </a:r>
          </a:p>
          <a:p>
            <a:pPr defTabSz="1705572">
              <a:spcBef>
                <a:spcPct val="0"/>
              </a:spcBef>
            </a:pPr>
            <a:r>
              <a:rPr lang="en-US" altLang="en-US" sz="2800" dirty="0"/>
              <a:t> </a:t>
            </a:r>
          </a:p>
          <a:p>
            <a:endParaRPr lang="en-US" sz="2800" dirty="0"/>
          </a:p>
        </p:txBody>
      </p:sp>
      <p:sp>
        <p:nvSpPr>
          <p:cNvPr id="4" name="Slide Number Placeholder 3"/>
          <p:cNvSpPr>
            <a:spLocks noGrp="1"/>
          </p:cNvSpPr>
          <p:nvPr>
            <p:ph type="sldNum" sz="quarter" idx="10"/>
          </p:nvPr>
        </p:nvSpPr>
        <p:spPr/>
        <p:txBody>
          <a:bodyPr/>
          <a:lstStyle/>
          <a:p>
            <a:pPr marL="0" marR="0" lvl="0" indent="0" algn="r" defTabSz="1786356" rtl="0" eaLnBrk="1" fontAlgn="base" latinLnBrk="0" hangingPunct="1">
              <a:lnSpc>
                <a:spcPct val="100000"/>
              </a:lnSpc>
              <a:spcBef>
                <a:spcPct val="0"/>
              </a:spcBef>
              <a:spcAft>
                <a:spcPct val="0"/>
              </a:spcAft>
              <a:buClrTx/>
              <a:buSzTx/>
              <a:buFontTx/>
              <a:buNone/>
              <a:tabLst/>
              <a:defRPr/>
            </a:pPr>
            <a:fld id="{D878ABA7-1373-4770-AD0B-93B9125EB201}" type="slidenum">
              <a:rPr kumimoji="0" lang="en-US" sz="2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1786356" rtl="0" eaLnBrk="1" fontAlgn="base" latinLnBrk="0" hangingPunct="1">
                <a:lnSpc>
                  <a:spcPct val="100000"/>
                </a:lnSpc>
                <a:spcBef>
                  <a:spcPct val="0"/>
                </a:spcBef>
                <a:spcAft>
                  <a:spcPct val="0"/>
                </a:spcAft>
                <a:buClrTx/>
                <a:buSzTx/>
                <a:buFontTx/>
                <a:buNone/>
                <a:tabLst/>
                <a:defRPr/>
              </a:pPr>
              <a:t>3</a:t>
            </a:fld>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9726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200">
                <a:solidFill>
                  <a:schemeClr val="tx1"/>
                </a:solidFill>
                <a:latin typeface="Times New Roman" pitchFamily="18" charset="0"/>
              </a:defRPr>
            </a:lvl1pPr>
            <a:lvl2pPr marL="742950" indent="-285750" defTabSz="920750" eaLnBrk="0" hangingPunct="0">
              <a:spcBef>
                <a:spcPct val="30000"/>
              </a:spcBef>
              <a:defRPr sz="1200">
                <a:solidFill>
                  <a:schemeClr val="tx1"/>
                </a:solidFill>
                <a:latin typeface="Times New Roman" pitchFamily="18" charset="0"/>
              </a:defRPr>
            </a:lvl2pPr>
            <a:lvl3pPr marL="1143000" indent="-228600" defTabSz="920750" eaLnBrk="0" hangingPunct="0">
              <a:spcBef>
                <a:spcPct val="30000"/>
              </a:spcBef>
              <a:defRPr sz="1200">
                <a:solidFill>
                  <a:schemeClr val="tx1"/>
                </a:solidFill>
                <a:latin typeface="Times New Roman" pitchFamily="18" charset="0"/>
              </a:defRPr>
            </a:lvl3pPr>
            <a:lvl4pPr marL="1600200" indent="-228600" defTabSz="920750" eaLnBrk="0" hangingPunct="0">
              <a:spcBef>
                <a:spcPct val="30000"/>
              </a:spcBef>
              <a:defRPr sz="1200">
                <a:solidFill>
                  <a:schemeClr val="tx1"/>
                </a:solidFill>
                <a:latin typeface="Times New Roman" pitchFamily="18" charset="0"/>
              </a:defRPr>
            </a:lvl4pPr>
            <a:lvl5pPr marL="2057400" indent="-228600" defTabSz="920750" eaLnBrk="0" hangingPunct="0">
              <a:spcBef>
                <a:spcPct val="30000"/>
              </a:spcBef>
              <a:defRPr sz="1200">
                <a:solidFill>
                  <a:schemeClr val="tx1"/>
                </a:solidFill>
                <a:latin typeface="Times New Roman" pitchFamily="18"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EA946AA-6EF3-48F6-A49B-C217BAD8A009}" type="slidenum">
              <a:rPr lang="en-GB" altLang="en-US" sz="1300" smtClean="0">
                <a:latin typeface="Arial" charset="0"/>
              </a:rPr>
              <a:pPr eaLnBrk="1" hangingPunct="1">
                <a:spcBef>
                  <a:spcPct val="0"/>
                </a:spcBef>
              </a:pPr>
              <a:t>4</a:t>
            </a:fld>
            <a:endParaRPr lang="en-GB" altLang="en-US" sz="130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Countries </a:t>
            </a:r>
            <a:r>
              <a:rPr lang="de-DE" dirty="0" err="1"/>
              <a:t>marked</a:t>
            </a:r>
            <a:r>
              <a:rPr lang="de-DE" dirty="0"/>
              <a:t> </a:t>
            </a:r>
            <a:r>
              <a:rPr lang="de-DE" dirty="0" err="1"/>
              <a:t>with</a:t>
            </a:r>
            <a:r>
              <a:rPr lang="de-DE" dirty="0"/>
              <a:t> a </a:t>
            </a:r>
            <a:r>
              <a:rPr lang="de-DE" b="1" dirty="0" err="1"/>
              <a:t>star</a:t>
            </a:r>
            <a:r>
              <a:rPr lang="de-DE" b="1" dirty="0"/>
              <a:t>*</a:t>
            </a:r>
            <a:r>
              <a:rPr lang="de-DE" dirty="0"/>
              <a:t> </a:t>
            </a:r>
            <a:r>
              <a:rPr lang="de-DE" dirty="0" err="1"/>
              <a:t>have</a:t>
            </a:r>
            <a:r>
              <a:rPr lang="de-DE" dirty="0"/>
              <a:t> so </a:t>
            </a:r>
            <a:r>
              <a:rPr lang="de-DE" dirty="0" err="1"/>
              <a:t>far</a:t>
            </a:r>
            <a:r>
              <a:rPr lang="de-DE" dirty="0"/>
              <a:t> </a:t>
            </a:r>
            <a:r>
              <a:rPr lang="de-DE" dirty="0" err="1"/>
              <a:t>confirmed</a:t>
            </a:r>
            <a:r>
              <a:rPr lang="de-DE" dirty="0"/>
              <a:t> </a:t>
            </a:r>
            <a:r>
              <a:rPr lang="de-DE" dirty="0" err="1"/>
              <a:t>their</a:t>
            </a:r>
            <a:r>
              <a:rPr lang="de-DE" dirty="0"/>
              <a:t> </a:t>
            </a:r>
            <a:r>
              <a:rPr lang="de-DE" dirty="0" err="1"/>
              <a:t>participation</a:t>
            </a:r>
            <a:r>
              <a:rPr lang="de-DE" dirty="0"/>
              <a:t> (</a:t>
            </a:r>
            <a:r>
              <a:rPr lang="de-DE" dirty="0" err="1"/>
              <a:t>call</a:t>
            </a:r>
            <a:r>
              <a:rPr lang="de-DE" dirty="0"/>
              <a:t> </a:t>
            </a:r>
            <a:r>
              <a:rPr lang="de-DE" dirty="0" err="1"/>
              <a:t>of</a:t>
            </a:r>
            <a:r>
              <a:rPr lang="de-DE" dirty="0"/>
              <a:t> </a:t>
            </a:r>
            <a:r>
              <a:rPr lang="de-DE" dirty="0" err="1"/>
              <a:t>interest</a:t>
            </a:r>
            <a:r>
              <a:rPr lang="de-DE" dirty="0"/>
              <a:t> still </a:t>
            </a:r>
            <a:r>
              <a:rPr lang="de-DE" dirty="0" err="1"/>
              <a:t>ongoing</a:t>
            </a:r>
            <a:r>
              <a:rPr lang="de-DE" dirty="0"/>
              <a:t> </a:t>
            </a:r>
            <a:r>
              <a:rPr lang="de-DE" dirty="0" err="1"/>
              <a:t>until</a:t>
            </a:r>
            <a:r>
              <a:rPr lang="de-DE" dirty="0"/>
              <a:t> end </a:t>
            </a:r>
            <a:r>
              <a:rPr lang="de-DE" dirty="0" err="1"/>
              <a:t>of</a:t>
            </a:r>
            <a:r>
              <a:rPr lang="de-DE" dirty="0"/>
              <a:t> </a:t>
            </a:r>
            <a:r>
              <a:rPr lang="de-DE" dirty="0" err="1"/>
              <a:t>January</a:t>
            </a:r>
            <a:r>
              <a:rPr lang="de-DE" dirty="0"/>
              <a:t> 2022)</a:t>
            </a:r>
            <a:br>
              <a:rPr lang="de-DE" dirty="0"/>
            </a:br>
            <a:r>
              <a:rPr lang="de-DE" dirty="0"/>
              <a:t>Countries </a:t>
            </a:r>
            <a:r>
              <a:rPr lang="de-DE" dirty="0" err="1"/>
              <a:t>marked</a:t>
            </a:r>
            <a:r>
              <a:rPr lang="de-DE" dirty="0"/>
              <a:t> in </a:t>
            </a:r>
            <a:r>
              <a:rPr lang="de-DE" b="1" dirty="0" err="1">
                <a:solidFill>
                  <a:srgbClr val="00B0F0"/>
                </a:solidFill>
              </a:rPr>
              <a:t>blue</a:t>
            </a:r>
            <a:r>
              <a:rPr lang="de-DE" dirty="0"/>
              <a:t> </a:t>
            </a:r>
            <a:r>
              <a:rPr lang="de-DE" dirty="0" err="1"/>
              <a:t>are</a:t>
            </a:r>
            <a:r>
              <a:rPr lang="de-DE" dirty="0"/>
              <a:t> </a:t>
            </a:r>
            <a:r>
              <a:rPr lang="de-DE" dirty="0" err="1"/>
              <a:t>both</a:t>
            </a:r>
            <a:r>
              <a:rPr lang="de-DE" dirty="0"/>
              <a:t> </a:t>
            </a:r>
            <a:r>
              <a:rPr lang="de-DE" dirty="0" err="1"/>
              <a:t>donor</a:t>
            </a:r>
            <a:r>
              <a:rPr lang="de-DE" dirty="0"/>
              <a:t> </a:t>
            </a:r>
            <a:r>
              <a:rPr lang="de-DE" dirty="0" err="1"/>
              <a:t>and</a:t>
            </a:r>
            <a:r>
              <a:rPr lang="de-DE" dirty="0"/>
              <a:t> </a:t>
            </a:r>
            <a:r>
              <a:rPr lang="de-DE" dirty="0" err="1"/>
              <a:t>recipient</a:t>
            </a:r>
            <a:r>
              <a:rPr lang="de-DE" dirty="0"/>
              <a:t> countries</a:t>
            </a:r>
            <a:endParaRPr lang="en-GB" dirty="0"/>
          </a:p>
          <a:p>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7</a:t>
            </a:fld>
            <a:endParaRPr lang="en-GB"/>
          </a:p>
        </p:txBody>
      </p:sp>
    </p:spTree>
    <p:extLst>
      <p:ext uri="{BB962C8B-B14F-4D97-AF65-F5344CB8AC3E}">
        <p14:creationId xmlns:p14="http://schemas.microsoft.com/office/powerpoint/2010/main" val="293343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8</a:t>
            </a:fld>
            <a:endParaRPr lang="en-GB"/>
          </a:p>
        </p:txBody>
      </p:sp>
    </p:spTree>
    <p:extLst>
      <p:ext uri="{BB962C8B-B14F-4D97-AF65-F5344CB8AC3E}">
        <p14:creationId xmlns:p14="http://schemas.microsoft.com/office/powerpoint/2010/main" val="274418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9</a:t>
            </a:fld>
            <a:endParaRPr lang="en-GB"/>
          </a:p>
        </p:txBody>
      </p:sp>
    </p:spTree>
    <p:extLst>
      <p:ext uri="{BB962C8B-B14F-4D97-AF65-F5344CB8AC3E}">
        <p14:creationId xmlns:p14="http://schemas.microsoft.com/office/powerpoint/2010/main" val="241675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 name="Slide Number Placeholder 3"/>
          <p:cNvSpPr>
            <a:spLocks noGrp="1"/>
          </p:cNvSpPr>
          <p:nvPr>
            <p:ph type="sldNum" sz="quarter" idx="5"/>
          </p:nvPr>
        </p:nvSpPr>
        <p:spPr/>
        <p:txBody>
          <a:bodyPr/>
          <a:lstStyle/>
          <a:p>
            <a:pPr>
              <a:defRPr/>
            </a:pPr>
            <a:fld id="{5BAFE4E1-4EFF-4042-8B11-D8C624EDE309}" type="slidenum">
              <a:rPr lang="en-GB" smtClean="0"/>
              <a:pPr>
                <a:defRPr/>
              </a:pPr>
              <a:t>10</a:t>
            </a:fld>
            <a:endParaRPr lang="en-GB" dirty="0"/>
          </a:p>
        </p:txBody>
      </p:sp>
    </p:spTree>
    <p:extLst>
      <p:ext uri="{BB962C8B-B14F-4D97-AF65-F5344CB8AC3E}">
        <p14:creationId xmlns:p14="http://schemas.microsoft.com/office/powerpoint/2010/main" val="2659024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10"/>
          </p:nvPr>
        </p:nvSpPr>
        <p:spPr/>
        <p:txBody>
          <a:bodyPr/>
          <a:lstStyle/>
          <a:p>
            <a:fld id="{5750A1E1-C8D9-4447-9192-37BA973CD27A}" type="slidenum">
              <a:rPr lang="en-GB" smtClean="0"/>
              <a:t>11</a:t>
            </a:fld>
            <a:endParaRPr lang="en-GB"/>
          </a:p>
        </p:txBody>
      </p:sp>
    </p:spTree>
    <p:extLst>
      <p:ext uri="{BB962C8B-B14F-4D97-AF65-F5344CB8AC3E}">
        <p14:creationId xmlns:p14="http://schemas.microsoft.com/office/powerpoint/2010/main" val="2392407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174778"/>
            <a:ext cx="2508796" cy="805950"/>
          </a:xfrm>
          <a:prstGeom prst="rect">
            <a:avLst/>
          </a:prstGeom>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28" y="548680"/>
            <a:ext cx="6312712" cy="864096"/>
          </a:xfrm>
        </p:spPr>
        <p:txBody>
          <a:bodyPr>
            <a:noAutofit/>
          </a:bodyPr>
          <a:lstStyle>
            <a:lvl1pPr>
              <a:defRPr sz="2800">
                <a:solidFill>
                  <a:schemeClr val="tx1"/>
                </a:solidFill>
              </a:defRPr>
            </a:lvl1pPr>
          </a:lstStyle>
          <a:p>
            <a:r>
              <a:rPr lang="en-US" dirty="0"/>
              <a:t>Click to edit Master title style</a:t>
            </a:r>
            <a:endParaRPr lang="en-GB" dirty="0"/>
          </a:p>
        </p:txBody>
      </p:sp>
      <p:sp>
        <p:nvSpPr>
          <p:cNvPr id="9" name="Picture Placeholder 8">
            <a:extLst>
              <a:ext uri="{FF2B5EF4-FFF2-40B4-BE49-F238E27FC236}">
                <a16:creationId xmlns:a16="http://schemas.microsoft.com/office/drawing/2014/main" id="{398ABBD3-7BCB-4FEF-B28A-0EDECBF13C3A}"/>
              </a:ext>
            </a:extLst>
          </p:cNvPr>
          <p:cNvSpPr>
            <a:spLocks noGrp="1"/>
          </p:cNvSpPr>
          <p:nvPr>
            <p:ph type="pic" sz="quarter" idx="11"/>
          </p:nvPr>
        </p:nvSpPr>
        <p:spPr>
          <a:xfrm>
            <a:off x="906941" y="4511704"/>
            <a:ext cx="1670586" cy="1439515"/>
          </a:xfrm>
          <a:custGeom>
            <a:avLst/>
            <a:gdLst>
              <a:gd name="connsiteX0" fmla="*/ 360040 w 1670586"/>
              <a:gd name="connsiteY0" fmla="*/ 0 h 1439515"/>
              <a:gd name="connsiteX1" fmla="*/ 1310546 w 1670586"/>
              <a:gd name="connsiteY1" fmla="*/ 0 h 1439515"/>
              <a:gd name="connsiteX2" fmla="*/ 1670586 w 1670586"/>
              <a:gd name="connsiteY2" fmla="*/ 720080 h 1439515"/>
              <a:gd name="connsiteX3" fmla="*/ 1310869 w 1670586"/>
              <a:gd name="connsiteY3" fmla="*/ 1439515 h 1439515"/>
              <a:gd name="connsiteX4" fmla="*/ 359718 w 1670586"/>
              <a:gd name="connsiteY4" fmla="*/ 1439515 h 1439515"/>
              <a:gd name="connsiteX5" fmla="*/ 0 w 1670586"/>
              <a:gd name="connsiteY5" fmla="*/ 720080 h 143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586" h="1439515">
                <a:moveTo>
                  <a:pt x="360040" y="0"/>
                </a:moveTo>
                <a:lnTo>
                  <a:pt x="1310546" y="0"/>
                </a:lnTo>
                <a:lnTo>
                  <a:pt x="1670586" y="720080"/>
                </a:lnTo>
                <a:lnTo>
                  <a:pt x="1310869" y="1439515"/>
                </a:lnTo>
                <a:lnTo>
                  <a:pt x="359718" y="1439515"/>
                </a:lnTo>
                <a:lnTo>
                  <a:pt x="0" y="720080"/>
                </a:lnTo>
                <a:close/>
              </a:path>
            </a:pathLst>
          </a:custGeom>
        </p:spPr>
        <p:txBody>
          <a:bodyPr wrap="square">
            <a:noAutofit/>
          </a:bodyPr>
          <a:lstStyle/>
          <a:p>
            <a:endParaRPr lang="en-GB" dirty="0"/>
          </a:p>
        </p:txBody>
      </p:sp>
      <p:sp>
        <p:nvSpPr>
          <p:cNvPr id="11" name="Picture Placeholder 10">
            <a:extLst>
              <a:ext uri="{FF2B5EF4-FFF2-40B4-BE49-F238E27FC236}">
                <a16:creationId xmlns:a16="http://schemas.microsoft.com/office/drawing/2014/main" id="{A5A03C51-F16E-4C84-ABAF-026D7FFE79E9}"/>
              </a:ext>
            </a:extLst>
          </p:cNvPr>
          <p:cNvSpPr>
            <a:spLocks noGrp="1"/>
          </p:cNvSpPr>
          <p:nvPr>
            <p:ph type="pic" sz="quarter" idx="13"/>
          </p:nvPr>
        </p:nvSpPr>
        <p:spPr>
          <a:xfrm>
            <a:off x="2321824" y="5301208"/>
            <a:ext cx="1670586" cy="1439515"/>
          </a:xfrm>
          <a:custGeom>
            <a:avLst/>
            <a:gdLst>
              <a:gd name="connsiteX0" fmla="*/ 360040 w 1670586"/>
              <a:gd name="connsiteY0" fmla="*/ 0 h 1439515"/>
              <a:gd name="connsiteX1" fmla="*/ 1310546 w 1670586"/>
              <a:gd name="connsiteY1" fmla="*/ 0 h 1439515"/>
              <a:gd name="connsiteX2" fmla="*/ 1670586 w 1670586"/>
              <a:gd name="connsiteY2" fmla="*/ 720080 h 1439515"/>
              <a:gd name="connsiteX3" fmla="*/ 1310869 w 1670586"/>
              <a:gd name="connsiteY3" fmla="*/ 1439515 h 1439515"/>
              <a:gd name="connsiteX4" fmla="*/ 359718 w 1670586"/>
              <a:gd name="connsiteY4" fmla="*/ 1439515 h 1439515"/>
              <a:gd name="connsiteX5" fmla="*/ 0 w 1670586"/>
              <a:gd name="connsiteY5" fmla="*/ 720080 h 143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586" h="1439515">
                <a:moveTo>
                  <a:pt x="360040" y="0"/>
                </a:moveTo>
                <a:lnTo>
                  <a:pt x="1310546" y="0"/>
                </a:lnTo>
                <a:lnTo>
                  <a:pt x="1670586" y="720080"/>
                </a:lnTo>
                <a:lnTo>
                  <a:pt x="1310869" y="1439515"/>
                </a:lnTo>
                <a:lnTo>
                  <a:pt x="359718" y="1439515"/>
                </a:lnTo>
                <a:lnTo>
                  <a:pt x="0" y="720080"/>
                </a:lnTo>
                <a:close/>
              </a:path>
            </a:pathLst>
          </a:custGeom>
        </p:spPr>
        <p:txBody>
          <a:bodyPr wrap="square">
            <a:noAutofit/>
          </a:bodyPr>
          <a:lstStyle/>
          <a:p>
            <a:endParaRPr lang="en-GB" dirty="0"/>
          </a:p>
        </p:txBody>
      </p:sp>
      <p:sp>
        <p:nvSpPr>
          <p:cNvPr id="16" name="Picture Placeholder 15">
            <a:extLst>
              <a:ext uri="{FF2B5EF4-FFF2-40B4-BE49-F238E27FC236}">
                <a16:creationId xmlns:a16="http://schemas.microsoft.com/office/drawing/2014/main" id="{A9754F82-9FD0-4E63-AD14-C31135643922}"/>
              </a:ext>
            </a:extLst>
          </p:cNvPr>
          <p:cNvSpPr>
            <a:spLocks noGrp="1"/>
          </p:cNvSpPr>
          <p:nvPr>
            <p:ph type="pic" sz="quarter" idx="14"/>
          </p:nvPr>
        </p:nvSpPr>
        <p:spPr>
          <a:xfrm>
            <a:off x="5151590" y="5244263"/>
            <a:ext cx="1670586" cy="1439515"/>
          </a:xfrm>
          <a:custGeom>
            <a:avLst/>
            <a:gdLst>
              <a:gd name="connsiteX0" fmla="*/ 360040 w 1670586"/>
              <a:gd name="connsiteY0" fmla="*/ 0 h 1439515"/>
              <a:gd name="connsiteX1" fmla="*/ 1310546 w 1670586"/>
              <a:gd name="connsiteY1" fmla="*/ 0 h 1439515"/>
              <a:gd name="connsiteX2" fmla="*/ 1670586 w 1670586"/>
              <a:gd name="connsiteY2" fmla="*/ 720080 h 1439515"/>
              <a:gd name="connsiteX3" fmla="*/ 1310869 w 1670586"/>
              <a:gd name="connsiteY3" fmla="*/ 1439515 h 1439515"/>
              <a:gd name="connsiteX4" fmla="*/ 359718 w 1670586"/>
              <a:gd name="connsiteY4" fmla="*/ 1439515 h 1439515"/>
              <a:gd name="connsiteX5" fmla="*/ 0 w 1670586"/>
              <a:gd name="connsiteY5" fmla="*/ 720080 h 143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586" h="1439515">
                <a:moveTo>
                  <a:pt x="360040" y="0"/>
                </a:moveTo>
                <a:lnTo>
                  <a:pt x="1310546" y="0"/>
                </a:lnTo>
                <a:lnTo>
                  <a:pt x="1670586" y="720080"/>
                </a:lnTo>
                <a:lnTo>
                  <a:pt x="1310869" y="1439515"/>
                </a:lnTo>
                <a:lnTo>
                  <a:pt x="359718" y="1439515"/>
                </a:lnTo>
                <a:lnTo>
                  <a:pt x="0" y="720080"/>
                </a:lnTo>
                <a:close/>
              </a:path>
            </a:pathLst>
          </a:custGeom>
        </p:spPr>
        <p:txBody>
          <a:bodyPr wrap="square">
            <a:noAutofit/>
          </a:bodyPr>
          <a:lstStyle/>
          <a:p>
            <a:endParaRPr lang="en-GB" dirty="0"/>
          </a:p>
        </p:txBody>
      </p:sp>
      <p:sp>
        <p:nvSpPr>
          <p:cNvPr id="18" name="Picture Placeholder 17">
            <a:extLst>
              <a:ext uri="{FF2B5EF4-FFF2-40B4-BE49-F238E27FC236}">
                <a16:creationId xmlns:a16="http://schemas.microsoft.com/office/drawing/2014/main" id="{31120925-DA4F-4B9B-9B36-C9A3CA07D1F2}"/>
              </a:ext>
            </a:extLst>
          </p:cNvPr>
          <p:cNvSpPr>
            <a:spLocks noGrp="1"/>
          </p:cNvSpPr>
          <p:nvPr>
            <p:ph type="pic" sz="quarter" idx="15"/>
          </p:nvPr>
        </p:nvSpPr>
        <p:spPr>
          <a:xfrm>
            <a:off x="6566473" y="4477150"/>
            <a:ext cx="1670586" cy="1439515"/>
          </a:xfrm>
          <a:custGeom>
            <a:avLst/>
            <a:gdLst>
              <a:gd name="connsiteX0" fmla="*/ 360040 w 1670586"/>
              <a:gd name="connsiteY0" fmla="*/ 0 h 1439515"/>
              <a:gd name="connsiteX1" fmla="*/ 1310546 w 1670586"/>
              <a:gd name="connsiteY1" fmla="*/ 0 h 1439515"/>
              <a:gd name="connsiteX2" fmla="*/ 1670586 w 1670586"/>
              <a:gd name="connsiteY2" fmla="*/ 720080 h 1439515"/>
              <a:gd name="connsiteX3" fmla="*/ 1310869 w 1670586"/>
              <a:gd name="connsiteY3" fmla="*/ 1439515 h 1439515"/>
              <a:gd name="connsiteX4" fmla="*/ 359718 w 1670586"/>
              <a:gd name="connsiteY4" fmla="*/ 1439515 h 1439515"/>
              <a:gd name="connsiteX5" fmla="*/ 0 w 1670586"/>
              <a:gd name="connsiteY5" fmla="*/ 720080 h 143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586" h="1439515">
                <a:moveTo>
                  <a:pt x="360040" y="0"/>
                </a:moveTo>
                <a:lnTo>
                  <a:pt x="1310546" y="0"/>
                </a:lnTo>
                <a:lnTo>
                  <a:pt x="1670586" y="720080"/>
                </a:lnTo>
                <a:lnTo>
                  <a:pt x="1310869" y="1439515"/>
                </a:lnTo>
                <a:lnTo>
                  <a:pt x="359718" y="1439515"/>
                </a:lnTo>
                <a:lnTo>
                  <a:pt x="0" y="720080"/>
                </a:lnTo>
                <a:close/>
              </a:path>
            </a:pathLst>
          </a:custGeom>
        </p:spPr>
        <p:txBody>
          <a:bodyPr wrap="square">
            <a:noAutofit/>
          </a:bodyPr>
          <a:lstStyle/>
          <a:p>
            <a:endParaRPr lang="en-GB" dirty="0"/>
          </a:p>
        </p:txBody>
      </p:sp>
      <p:sp>
        <p:nvSpPr>
          <p:cNvPr id="19" name="Picture Placeholder 18">
            <a:extLst>
              <a:ext uri="{FF2B5EF4-FFF2-40B4-BE49-F238E27FC236}">
                <a16:creationId xmlns:a16="http://schemas.microsoft.com/office/drawing/2014/main" id="{3F3F4DF3-4834-4C6C-AA57-F2D2C0963792}"/>
              </a:ext>
            </a:extLst>
          </p:cNvPr>
          <p:cNvSpPr>
            <a:spLocks noGrp="1"/>
          </p:cNvSpPr>
          <p:nvPr>
            <p:ph type="pic" sz="quarter" idx="16"/>
          </p:nvPr>
        </p:nvSpPr>
        <p:spPr>
          <a:xfrm>
            <a:off x="3736707" y="4500198"/>
            <a:ext cx="1670586" cy="1439515"/>
          </a:xfrm>
          <a:custGeom>
            <a:avLst/>
            <a:gdLst>
              <a:gd name="connsiteX0" fmla="*/ 360040 w 1670586"/>
              <a:gd name="connsiteY0" fmla="*/ 0 h 1439515"/>
              <a:gd name="connsiteX1" fmla="*/ 1310546 w 1670586"/>
              <a:gd name="connsiteY1" fmla="*/ 0 h 1439515"/>
              <a:gd name="connsiteX2" fmla="*/ 1670586 w 1670586"/>
              <a:gd name="connsiteY2" fmla="*/ 720080 h 1439515"/>
              <a:gd name="connsiteX3" fmla="*/ 1310869 w 1670586"/>
              <a:gd name="connsiteY3" fmla="*/ 1439515 h 1439515"/>
              <a:gd name="connsiteX4" fmla="*/ 359718 w 1670586"/>
              <a:gd name="connsiteY4" fmla="*/ 1439515 h 1439515"/>
              <a:gd name="connsiteX5" fmla="*/ 0 w 1670586"/>
              <a:gd name="connsiteY5" fmla="*/ 720080 h 143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586" h="1439515">
                <a:moveTo>
                  <a:pt x="360040" y="0"/>
                </a:moveTo>
                <a:lnTo>
                  <a:pt x="1310546" y="0"/>
                </a:lnTo>
                <a:lnTo>
                  <a:pt x="1670586" y="720080"/>
                </a:lnTo>
                <a:lnTo>
                  <a:pt x="1310869" y="1439515"/>
                </a:lnTo>
                <a:lnTo>
                  <a:pt x="359718" y="1439515"/>
                </a:lnTo>
                <a:lnTo>
                  <a:pt x="0" y="720080"/>
                </a:lnTo>
                <a:close/>
              </a:path>
            </a:pathLst>
          </a:custGeom>
        </p:spPr>
        <p:txBody>
          <a:bodyPr wrap="square">
            <a:noAutofit/>
          </a:bodyPr>
          <a:lstStyle/>
          <a:p>
            <a:endParaRPr lang="en-GB" dirty="0"/>
          </a:p>
        </p:txBody>
      </p:sp>
      <p:sp>
        <p:nvSpPr>
          <p:cNvPr id="10" name="Content Placeholder 2">
            <a:extLst>
              <a:ext uri="{FF2B5EF4-FFF2-40B4-BE49-F238E27FC236}">
                <a16:creationId xmlns:a16="http://schemas.microsoft.com/office/drawing/2014/main" id="{38782840-6614-4EBC-ABBA-7909C2A88562}"/>
              </a:ext>
            </a:extLst>
          </p:cNvPr>
          <p:cNvSpPr>
            <a:spLocks noGrp="1"/>
          </p:cNvSpPr>
          <p:nvPr>
            <p:ph idx="1"/>
          </p:nvPr>
        </p:nvSpPr>
        <p:spPr>
          <a:xfrm>
            <a:off x="419528" y="1628801"/>
            <a:ext cx="8400944" cy="2736304"/>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722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dirty="0"/>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96" y="174778"/>
            <a:ext cx="2500459" cy="805950"/>
          </a:xfrm>
          <a:prstGeom prst="rect">
            <a:avLst/>
          </a:prstGeom>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164288" y="135562"/>
            <a:ext cx="1758648" cy="564966"/>
          </a:xfrm>
          <a:prstGeom prst="rect">
            <a:avLst/>
          </a:prstGeom>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2" r:id="rId12"/>
  </p:sldLayoutIdLst>
  <p:hf hdr="0" ftr="0" dt="0"/>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23527" y="1556792"/>
            <a:ext cx="8568953" cy="2232248"/>
          </a:xfrm>
        </p:spPr>
        <p:txBody>
          <a:bodyPr>
            <a:normAutofit fontScale="90000"/>
          </a:bodyPr>
          <a:lstStyle/>
          <a:p>
            <a:pPr algn="ctr"/>
            <a:r>
              <a:rPr lang="en-GB" dirty="0"/>
              <a:t>IAEA Support to Member States in </a:t>
            </a:r>
            <a:br>
              <a:rPr lang="en-GB" dirty="0"/>
            </a:br>
            <a:r>
              <a:rPr lang="en-GB" dirty="0"/>
              <a:t>Small Modular Reactors (SMRs) and </a:t>
            </a:r>
            <a:br>
              <a:rPr lang="en-GB" dirty="0"/>
            </a:br>
            <a:r>
              <a:rPr lang="en-GB" dirty="0"/>
              <a:t>Micro-reactors (MRs) through </a:t>
            </a:r>
            <a:br>
              <a:rPr lang="en-GB" dirty="0"/>
            </a:br>
            <a:r>
              <a:rPr lang="en-GB" dirty="0"/>
              <a:t>Interregional Project INT2023</a:t>
            </a:r>
            <a:endParaRPr lang="en-GB" sz="2700" dirty="0">
              <a:latin typeface="Calibri" panose="020F0502020204030204" pitchFamily="34" charset="0"/>
            </a:endParaRPr>
          </a:p>
        </p:txBody>
      </p:sp>
      <p:sp>
        <p:nvSpPr>
          <p:cNvPr id="11" name="Rectangle 10"/>
          <p:cNvSpPr/>
          <p:nvPr/>
        </p:nvSpPr>
        <p:spPr>
          <a:xfrm>
            <a:off x="1439652" y="2994127"/>
            <a:ext cx="6264695" cy="2554545"/>
          </a:xfrm>
          <a:prstGeom prst="rect">
            <a:avLst/>
          </a:prstGeom>
        </p:spPr>
        <p:txBody>
          <a:bodyPr wrap="square">
            <a:spAutoFit/>
          </a:bodyPr>
          <a:lstStyle/>
          <a:p>
            <a:pPr algn="ctr"/>
            <a:endParaRPr lang="en-GB" sz="2400" b="1" dirty="0">
              <a:solidFill>
                <a:schemeClr val="bg1"/>
              </a:solidFill>
            </a:endParaRPr>
          </a:p>
          <a:p>
            <a:pPr algn="ctr"/>
            <a:endParaRPr lang="en-GB" sz="2400" b="1" i="1" dirty="0">
              <a:solidFill>
                <a:schemeClr val="bg1"/>
              </a:solidFill>
            </a:endParaRPr>
          </a:p>
          <a:p>
            <a:pPr algn="ctr"/>
            <a:endParaRPr lang="en-GB" sz="2400" b="1" dirty="0">
              <a:solidFill>
                <a:schemeClr val="bg1"/>
              </a:solidFill>
            </a:endParaRPr>
          </a:p>
          <a:p>
            <a:pPr algn="ctr"/>
            <a:endParaRPr lang="en-GB" sz="1600" b="1" dirty="0">
              <a:solidFill>
                <a:schemeClr val="bg1"/>
              </a:solidFill>
            </a:endParaRPr>
          </a:p>
          <a:p>
            <a:pPr algn="ctr"/>
            <a:r>
              <a:rPr lang="en-GB" sz="1600" b="1" dirty="0">
                <a:solidFill>
                  <a:schemeClr val="bg1"/>
                </a:solidFill>
              </a:rPr>
              <a:t>June 2022</a:t>
            </a:r>
          </a:p>
          <a:p>
            <a:pPr algn="ctr"/>
            <a:endParaRPr lang="en-GB" sz="1600" b="1" dirty="0">
              <a:solidFill>
                <a:schemeClr val="bg1"/>
              </a:solidFill>
            </a:endParaRPr>
          </a:p>
          <a:p>
            <a:pPr algn="ctr"/>
            <a:endParaRPr lang="en-GB" sz="1600" b="1" dirty="0">
              <a:solidFill>
                <a:schemeClr val="bg1"/>
              </a:solidFill>
            </a:endParaRPr>
          </a:p>
          <a:p>
            <a:pPr algn="ctr"/>
            <a:r>
              <a:rPr lang="en-GB" sz="2400" b="1" dirty="0">
                <a:solidFill>
                  <a:schemeClr val="bg1"/>
                </a:solidFill>
                <a:latin typeface="Calibri" panose="020F0502020204030204" pitchFamily="34" charset="0"/>
              </a:rPr>
              <a:t> </a:t>
            </a:r>
            <a:endParaRPr lang="en-GB" sz="2400" b="1" i="1" dirty="0">
              <a:solidFill>
                <a:schemeClr val="bg1"/>
              </a:solidFill>
              <a:latin typeface="Calibri" panose="020F0502020204030204" pitchFamily="34" charset="0"/>
            </a:endParaRPr>
          </a:p>
        </p:txBody>
      </p:sp>
      <p:sp>
        <p:nvSpPr>
          <p:cNvPr id="7" name="Rectangle 6"/>
          <p:cNvSpPr/>
          <p:nvPr/>
        </p:nvSpPr>
        <p:spPr>
          <a:xfrm>
            <a:off x="1259632" y="5301208"/>
            <a:ext cx="6264695" cy="830997"/>
          </a:xfrm>
          <a:prstGeom prst="rect">
            <a:avLst/>
          </a:prstGeom>
        </p:spPr>
        <p:txBody>
          <a:bodyPr wrap="square">
            <a:spAutoFit/>
          </a:bodyPr>
          <a:lstStyle/>
          <a:p>
            <a:pPr marL="177800" algn="ctr"/>
            <a:r>
              <a:rPr lang="en-GB" sz="1600" b="1" i="1" dirty="0">
                <a:solidFill>
                  <a:schemeClr val="bg1"/>
                </a:solidFill>
                <a:latin typeface="Calibri" panose="020F0502020204030204" pitchFamily="34" charset="0"/>
              </a:rPr>
              <a:t>Mr Zhang Jing (PMO) and Ms Kirsten Glenn (Assistant to the PMO)</a:t>
            </a:r>
          </a:p>
          <a:p>
            <a:pPr marL="177800" algn="ctr"/>
            <a:r>
              <a:rPr lang="en-GB" sz="1600" b="1" i="1">
                <a:solidFill>
                  <a:schemeClr val="bg1"/>
                </a:solidFill>
                <a:latin typeface="Calibri" panose="020F0502020204030204" pitchFamily="34" charset="0"/>
              </a:rPr>
              <a:t>Department </a:t>
            </a:r>
            <a:r>
              <a:rPr lang="en-GB" sz="1600" b="1" i="1" dirty="0">
                <a:solidFill>
                  <a:schemeClr val="bg1"/>
                </a:solidFill>
                <a:latin typeface="Calibri" panose="020F0502020204030204" pitchFamily="34" charset="0"/>
              </a:rPr>
              <a:t>of Technical Cooperation </a:t>
            </a:r>
            <a:br>
              <a:rPr lang="en-GB" sz="1600" b="1" i="1" dirty="0">
                <a:solidFill>
                  <a:schemeClr val="bg1"/>
                </a:solidFill>
                <a:latin typeface="Calibri" panose="020F0502020204030204" pitchFamily="34" charset="0"/>
              </a:rPr>
            </a:br>
            <a:r>
              <a:rPr lang="en-GB" sz="1600" b="1" i="1" dirty="0">
                <a:solidFill>
                  <a:schemeClr val="bg1"/>
                </a:solidFill>
                <a:latin typeface="Calibri" panose="020F0502020204030204" pitchFamily="34" charset="0"/>
              </a:rPr>
              <a:t>Division for Europe (</a:t>
            </a:r>
            <a:r>
              <a:rPr lang="en-US" sz="1600" b="1" i="1" dirty="0">
                <a:solidFill>
                  <a:schemeClr val="bg1"/>
                </a:solidFill>
                <a:latin typeface="Calibri" panose="020F0502020204030204" pitchFamily="34" charset="0"/>
              </a:rPr>
              <a:t>TCEU) </a:t>
            </a:r>
          </a:p>
        </p:txBody>
      </p:sp>
    </p:spTree>
    <p:extLst>
      <p:ext uri="{BB962C8B-B14F-4D97-AF65-F5344CB8AC3E}">
        <p14:creationId xmlns:p14="http://schemas.microsoft.com/office/powerpoint/2010/main" val="217477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1520" y="116632"/>
            <a:ext cx="6120680" cy="864096"/>
          </a:xfrm>
        </p:spPr>
        <p:txBody>
          <a:bodyPr anchor="ctr">
            <a:normAutofit/>
          </a:bodyPr>
          <a:lstStyle/>
          <a:p>
            <a:pPr>
              <a:lnSpc>
                <a:spcPct val="90000"/>
              </a:lnSpc>
            </a:pPr>
            <a:r>
              <a:rPr lang="en-GB" altLang="en-US" sz="2200" dirty="0">
                <a:solidFill>
                  <a:schemeClr val="tx1"/>
                </a:solidFill>
                <a:latin typeface="Verdana" pitchFamily="34" charset="0"/>
                <a:ea typeface="Verdana" pitchFamily="34" charset="0"/>
              </a:rPr>
              <a:t>Estimated Costs: TCF and Footnote/a activities proposed under INT2023 </a:t>
            </a:r>
          </a:p>
        </p:txBody>
      </p:sp>
      <p:sp>
        <p:nvSpPr>
          <p:cNvPr id="4099" name="Content Placeholder 2"/>
          <p:cNvSpPr>
            <a:spLocks noGrp="1"/>
          </p:cNvSpPr>
          <p:nvPr>
            <p:ph sz="half" idx="1"/>
          </p:nvPr>
        </p:nvSpPr>
        <p:spPr>
          <a:xfrm>
            <a:off x="457200" y="1600200"/>
            <a:ext cx="4038600" cy="4525963"/>
          </a:xfrm>
        </p:spPr>
        <p:txBody>
          <a:bodyPr>
            <a:normAutofit/>
          </a:bodyPr>
          <a:lstStyle/>
          <a:p>
            <a:pPr marL="0" lvl="0" indent="0">
              <a:buNone/>
            </a:pPr>
            <a:endParaRPr lang="en-GB"/>
          </a:p>
          <a:p>
            <a:pPr marL="457200" indent="-457200">
              <a:buFont typeface="+mj-lt"/>
              <a:buAutoNum type="arabicPeriod"/>
            </a:pPr>
            <a:endParaRPr lang="en-GB"/>
          </a:p>
          <a:p>
            <a:pPr marL="457200" lvl="0" indent="-457200">
              <a:buFont typeface="+mj-lt"/>
              <a:buAutoNum type="arabicPeriod"/>
            </a:pPr>
            <a:endParaRPr lang="en-GB" altLang="en-US"/>
          </a:p>
        </p:txBody>
      </p:sp>
      <p:sp>
        <p:nvSpPr>
          <p:cNvPr id="2" name="Slide Number Placeholder 1"/>
          <p:cNvSpPr>
            <a:spLocks noGrp="1"/>
          </p:cNvSpPr>
          <p:nvPr>
            <p:ph type="sldNum" sz="quarter" idx="12"/>
          </p:nvPr>
        </p:nvSpPr>
        <p:spPr>
          <a:xfrm>
            <a:off x="8472488" y="6482725"/>
            <a:ext cx="509587" cy="293688"/>
          </a:xfrm>
        </p:spPr>
        <p:txBody>
          <a:bodyPr wrap="square" anchor="t">
            <a:normAutofit/>
          </a:bodyPr>
          <a:lstStyle/>
          <a:p>
            <a:pPr>
              <a:spcAft>
                <a:spcPts val="600"/>
              </a:spcAft>
            </a:pPr>
            <a:fld id="{23A0628E-C12F-4F8C-9895-BCD5E30100D3}" type="slidenum">
              <a:rPr lang="en-US" smtClean="0"/>
              <a:pPr>
                <a:spcAft>
                  <a:spcPts val="600"/>
                </a:spcAft>
              </a:pPr>
              <a:t>10</a:t>
            </a:fld>
            <a:endParaRPr lang="en-US"/>
          </a:p>
        </p:txBody>
      </p:sp>
      <p:graphicFrame>
        <p:nvGraphicFramePr>
          <p:cNvPr id="3" name="Table 2">
            <a:extLst>
              <a:ext uri="{FF2B5EF4-FFF2-40B4-BE49-F238E27FC236}">
                <a16:creationId xmlns:a16="http://schemas.microsoft.com/office/drawing/2014/main" id="{A98F9848-380F-497E-9D8A-BAD0D44F882E}"/>
              </a:ext>
            </a:extLst>
          </p:cNvPr>
          <p:cNvGraphicFramePr>
            <a:graphicFrameLocks noGrp="1"/>
          </p:cNvGraphicFramePr>
          <p:nvPr>
            <p:extLst>
              <p:ext uri="{D42A27DB-BD31-4B8C-83A1-F6EECF244321}">
                <p14:modId xmlns:p14="http://schemas.microsoft.com/office/powerpoint/2010/main" val="1015192966"/>
              </p:ext>
            </p:extLst>
          </p:nvPr>
        </p:nvGraphicFramePr>
        <p:xfrm>
          <a:off x="2123728" y="1582612"/>
          <a:ext cx="4608512" cy="4525966"/>
        </p:xfrm>
        <a:graphic>
          <a:graphicData uri="http://schemas.openxmlformats.org/drawingml/2006/table">
            <a:tbl>
              <a:tblPr firstRow="1" bandRow="1">
                <a:tableStyleId>{5C22544A-7EE6-4342-B048-85BDC9FD1C3A}</a:tableStyleId>
              </a:tblPr>
              <a:tblGrid>
                <a:gridCol w="1084356">
                  <a:extLst>
                    <a:ext uri="{9D8B030D-6E8A-4147-A177-3AD203B41FA5}">
                      <a16:colId xmlns:a16="http://schemas.microsoft.com/office/drawing/2014/main" val="3707712137"/>
                    </a:ext>
                  </a:extLst>
                </a:gridCol>
                <a:gridCol w="1488191">
                  <a:extLst>
                    <a:ext uri="{9D8B030D-6E8A-4147-A177-3AD203B41FA5}">
                      <a16:colId xmlns:a16="http://schemas.microsoft.com/office/drawing/2014/main" val="303236852"/>
                    </a:ext>
                  </a:extLst>
                </a:gridCol>
                <a:gridCol w="2035965">
                  <a:extLst>
                    <a:ext uri="{9D8B030D-6E8A-4147-A177-3AD203B41FA5}">
                      <a16:colId xmlns:a16="http://schemas.microsoft.com/office/drawing/2014/main" val="1641784163"/>
                    </a:ext>
                  </a:extLst>
                </a:gridCol>
              </a:tblGrid>
              <a:tr h="685296">
                <a:tc>
                  <a:txBody>
                    <a:bodyPr/>
                    <a:lstStyle/>
                    <a:p>
                      <a:pPr algn="ctr" fontAlgn="b"/>
                      <a:r>
                        <a:rPr lang="en-GB" sz="2000" u="none" strike="noStrike" dirty="0">
                          <a:effectLst/>
                        </a:rPr>
                        <a:t>Year</a:t>
                      </a:r>
                      <a:endParaRPr lang="en-GB" sz="2000" b="1" i="0" u="none" strike="noStrike" dirty="0">
                        <a:solidFill>
                          <a:srgbClr val="000000"/>
                        </a:solidFill>
                        <a:effectLst/>
                        <a:latin typeface="Calibri" panose="020F0502020204030204" pitchFamily="34" charset="0"/>
                      </a:endParaRPr>
                    </a:p>
                  </a:txBody>
                  <a:tcPr marL="17115" marR="17115" marT="17115" marB="0" anchor="b"/>
                </a:tc>
                <a:tc>
                  <a:txBody>
                    <a:bodyPr/>
                    <a:lstStyle/>
                    <a:p>
                      <a:pPr algn="ctr" fontAlgn="b"/>
                      <a:r>
                        <a:rPr lang="en-GB" sz="2000" u="none" strike="noStrike">
                          <a:effectLst/>
                        </a:rPr>
                        <a:t>Type of cost</a:t>
                      </a:r>
                      <a:endParaRPr lang="en-GB" sz="2000" b="1" i="0" u="none" strike="noStrike">
                        <a:solidFill>
                          <a:srgbClr val="000000"/>
                        </a:solidFill>
                        <a:effectLst/>
                        <a:latin typeface="Calibri" panose="020F0502020204030204" pitchFamily="34" charset="0"/>
                      </a:endParaRPr>
                    </a:p>
                  </a:txBody>
                  <a:tcPr marL="17115" marR="17115" marT="17115" marB="0" anchor="b"/>
                </a:tc>
                <a:tc>
                  <a:txBody>
                    <a:bodyPr/>
                    <a:lstStyle/>
                    <a:p>
                      <a:pPr algn="ctr" fontAlgn="b"/>
                      <a:r>
                        <a:rPr lang="en-GB" sz="2000" u="none" strike="noStrike">
                          <a:effectLst/>
                        </a:rPr>
                        <a:t>Amount (€)</a:t>
                      </a:r>
                      <a:endParaRPr lang="en-GB" sz="2000" b="1" i="0" u="none" strike="noStrike">
                        <a:solidFill>
                          <a:srgbClr val="000000"/>
                        </a:solidFill>
                        <a:effectLst/>
                        <a:latin typeface="Calibri" panose="020F0502020204030204" pitchFamily="34" charset="0"/>
                      </a:endParaRPr>
                    </a:p>
                  </a:txBody>
                  <a:tcPr marL="17115" marR="17115" marT="17115" marB="0" anchor="b"/>
                </a:tc>
                <a:extLst>
                  <a:ext uri="{0D108BD9-81ED-4DB2-BD59-A6C34878D82A}">
                    <a16:rowId xmlns:a16="http://schemas.microsoft.com/office/drawing/2014/main" val="1653416635"/>
                  </a:ext>
                </a:extLst>
              </a:tr>
              <a:tr h="384067">
                <a:tc rowSpan="2">
                  <a:txBody>
                    <a:bodyPr/>
                    <a:lstStyle/>
                    <a:p>
                      <a:pPr algn="ctr" fontAlgn="ctr"/>
                      <a:r>
                        <a:rPr lang="en-GB" sz="2000" u="none" strike="noStrike">
                          <a:effectLst/>
                        </a:rPr>
                        <a:t>2022</a:t>
                      </a:r>
                      <a:endParaRPr lang="en-GB" sz="2000" b="1" i="0" u="none" strike="noStrike">
                        <a:solidFill>
                          <a:srgbClr val="000000"/>
                        </a:solidFill>
                        <a:effectLst/>
                        <a:latin typeface="Calibri" panose="020F0502020204030204" pitchFamily="34" charset="0"/>
                      </a:endParaRPr>
                    </a:p>
                  </a:txBody>
                  <a:tcPr marL="17115" marR="17115" marT="17115" marB="0" anchor="ctr"/>
                </a:tc>
                <a:tc>
                  <a:txBody>
                    <a:bodyPr/>
                    <a:lstStyle/>
                    <a:p>
                      <a:pPr algn="ctr" fontAlgn="b"/>
                      <a:r>
                        <a:rPr lang="en-GB" sz="2000" b="0" u="none" strike="noStrike" dirty="0">
                          <a:effectLst/>
                        </a:rPr>
                        <a:t>TCF</a:t>
                      </a:r>
                      <a:endParaRPr lang="en-GB" sz="2000" b="0" i="0" u="none" strike="noStrike" dirty="0">
                        <a:solidFill>
                          <a:srgbClr val="000000"/>
                        </a:solidFill>
                        <a:effectLst/>
                        <a:latin typeface="Calibri" panose="020F0502020204030204" pitchFamily="34" charset="0"/>
                      </a:endParaRPr>
                    </a:p>
                  </a:txBody>
                  <a:tcPr marL="17115" marR="17115" marT="17115" marB="0" anchor="b">
                    <a:solidFill>
                      <a:schemeClr val="accent5">
                        <a:lumMod val="40000"/>
                        <a:lumOff val="60000"/>
                      </a:schemeClr>
                    </a:solidFill>
                  </a:tcPr>
                </a:tc>
                <a:tc>
                  <a:txBody>
                    <a:bodyPr/>
                    <a:lstStyle/>
                    <a:p>
                      <a:pPr algn="ctr" fontAlgn="b"/>
                      <a:r>
                        <a:rPr lang="en-GB" sz="2000" b="0" u="none" strike="noStrike" dirty="0">
                          <a:effectLst/>
                        </a:rPr>
                        <a:t>554,400</a:t>
                      </a:r>
                      <a:endParaRPr lang="en-GB" sz="2000" b="0" i="0" u="none" strike="noStrike" dirty="0">
                        <a:solidFill>
                          <a:srgbClr val="000000"/>
                        </a:solidFill>
                        <a:effectLst/>
                        <a:latin typeface="Calibri" panose="020F0502020204030204" pitchFamily="34" charset="0"/>
                      </a:endParaRPr>
                    </a:p>
                  </a:txBody>
                  <a:tcPr marL="17115" marR="17115" marT="17115" marB="0" anchor="b">
                    <a:solidFill>
                      <a:schemeClr val="accent5">
                        <a:lumMod val="40000"/>
                        <a:lumOff val="60000"/>
                      </a:schemeClr>
                    </a:solidFill>
                  </a:tcPr>
                </a:tc>
                <a:extLst>
                  <a:ext uri="{0D108BD9-81ED-4DB2-BD59-A6C34878D82A}">
                    <a16:rowId xmlns:a16="http://schemas.microsoft.com/office/drawing/2014/main" val="4246193188"/>
                  </a:ext>
                </a:extLst>
              </a:tr>
              <a:tr h="384067">
                <a:tc vMerge="1">
                  <a:txBody>
                    <a:bodyPr/>
                    <a:lstStyle/>
                    <a:p>
                      <a:endParaRPr lang="en-GB"/>
                    </a:p>
                  </a:txBody>
                  <a:tcPr/>
                </a:tc>
                <a:tc>
                  <a:txBody>
                    <a:bodyPr/>
                    <a:lstStyle/>
                    <a:p>
                      <a:pPr algn="ctr" fontAlgn="b"/>
                      <a:r>
                        <a:rPr lang="en-GB" sz="2000" b="0" u="none" strike="noStrike" dirty="0">
                          <a:effectLst/>
                        </a:rPr>
                        <a:t>EBT</a:t>
                      </a:r>
                      <a:endParaRPr lang="en-GB" sz="2000" b="0" i="0" u="none" strike="noStrike" dirty="0">
                        <a:solidFill>
                          <a:srgbClr val="000000"/>
                        </a:solidFill>
                        <a:effectLst/>
                        <a:latin typeface="Calibri" panose="020F0502020204030204" pitchFamily="34" charset="0"/>
                      </a:endParaRPr>
                    </a:p>
                  </a:txBody>
                  <a:tcPr marL="17115" marR="17115" marT="17115" marB="0" anchor="b"/>
                </a:tc>
                <a:tc>
                  <a:txBody>
                    <a:bodyPr/>
                    <a:lstStyle/>
                    <a:p>
                      <a:pPr algn="ctr" fontAlgn="b"/>
                      <a:r>
                        <a:rPr lang="en-GB" sz="2000" b="0" u="none" strike="noStrike">
                          <a:effectLst/>
                        </a:rPr>
                        <a:t>330,225</a:t>
                      </a:r>
                      <a:endParaRPr lang="en-GB" sz="2000" b="0" i="0" u="none" strike="noStrike">
                        <a:solidFill>
                          <a:srgbClr val="000000"/>
                        </a:solidFill>
                        <a:effectLst/>
                        <a:latin typeface="Calibri" panose="020F0502020204030204" pitchFamily="34" charset="0"/>
                      </a:endParaRPr>
                    </a:p>
                  </a:txBody>
                  <a:tcPr marL="17115" marR="17115" marT="17115" marB="0" anchor="b"/>
                </a:tc>
                <a:extLst>
                  <a:ext uri="{0D108BD9-81ED-4DB2-BD59-A6C34878D82A}">
                    <a16:rowId xmlns:a16="http://schemas.microsoft.com/office/drawing/2014/main" val="2776711840"/>
                  </a:ext>
                </a:extLst>
              </a:tr>
              <a:tr h="384067">
                <a:tc rowSpan="2">
                  <a:txBody>
                    <a:bodyPr/>
                    <a:lstStyle/>
                    <a:p>
                      <a:pPr algn="ctr" fontAlgn="ctr"/>
                      <a:r>
                        <a:rPr lang="en-GB" sz="2000" u="none" strike="noStrike" dirty="0">
                          <a:effectLst/>
                        </a:rPr>
                        <a:t>2023</a:t>
                      </a:r>
                      <a:endParaRPr lang="en-GB" sz="2000" b="1" i="0" u="none" strike="noStrike" dirty="0">
                        <a:solidFill>
                          <a:srgbClr val="000000"/>
                        </a:solidFill>
                        <a:effectLst/>
                        <a:latin typeface="Calibri" panose="020F0502020204030204" pitchFamily="34" charset="0"/>
                      </a:endParaRPr>
                    </a:p>
                  </a:txBody>
                  <a:tcPr marL="17115" marR="17115" marT="17115" marB="0" anchor="ctr"/>
                </a:tc>
                <a:tc>
                  <a:txBody>
                    <a:bodyPr/>
                    <a:lstStyle/>
                    <a:p>
                      <a:pPr marL="0" algn="ctr" defTabSz="914400" rtl="0" eaLnBrk="1" fontAlgn="b" latinLnBrk="0" hangingPunct="1"/>
                      <a:r>
                        <a:rPr lang="en-GB" sz="2000" b="0" u="none" strike="noStrike" kern="1200" dirty="0">
                          <a:solidFill>
                            <a:schemeClr val="dk1"/>
                          </a:solidFill>
                          <a:effectLst/>
                          <a:latin typeface="+mn-lt"/>
                          <a:ea typeface="+mn-ea"/>
                          <a:cs typeface="+mn-cs"/>
                        </a:rPr>
                        <a:t>TCF</a:t>
                      </a:r>
                    </a:p>
                  </a:txBody>
                  <a:tcPr marL="17115" marR="17115" marT="17115" marB="0" anchor="b">
                    <a:solidFill>
                      <a:schemeClr val="accent5">
                        <a:lumMod val="40000"/>
                        <a:lumOff val="60000"/>
                      </a:schemeClr>
                    </a:solidFill>
                  </a:tcPr>
                </a:tc>
                <a:tc>
                  <a:txBody>
                    <a:bodyPr/>
                    <a:lstStyle/>
                    <a:p>
                      <a:pPr marL="0" algn="ctr" defTabSz="914400" rtl="0" eaLnBrk="1" fontAlgn="b" latinLnBrk="0" hangingPunct="1"/>
                      <a:r>
                        <a:rPr lang="en-GB" sz="2000" b="0" u="none" strike="noStrike" kern="1200" dirty="0">
                          <a:solidFill>
                            <a:schemeClr val="dk1"/>
                          </a:solidFill>
                          <a:effectLst/>
                          <a:latin typeface="+mn-lt"/>
                          <a:ea typeface="+mn-ea"/>
                          <a:cs typeface="+mn-cs"/>
                        </a:rPr>
                        <a:t>223,650</a:t>
                      </a:r>
                    </a:p>
                  </a:txBody>
                  <a:tcPr marL="17115" marR="17115" marT="17115" marB="0" anchor="b">
                    <a:solidFill>
                      <a:schemeClr val="accent5">
                        <a:lumMod val="40000"/>
                        <a:lumOff val="60000"/>
                      </a:schemeClr>
                    </a:solidFill>
                  </a:tcPr>
                </a:tc>
                <a:extLst>
                  <a:ext uri="{0D108BD9-81ED-4DB2-BD59-A6C34878D82A}">
                    <a16:rowId xmlns:a16="http://schemas.microsoft.com/office/drawing/2014/main" val="437293540"/>
                  </a:ext>
                </a:extLst>
              </a:tr>
              <a:tr h="384067">
                <a:tc vMerge="1">
                  <a:txBody>
                    <a:bodyPr/>
                    <a:lstStyle/>
                    <a:p>
                      <a:endParaRPr lang="en-GB"/>
                    </a:p>
                  </a:txBody>
                  <a:tcPr/>
                </a:tc>
                <a:tc>
                  <a:txBody>
                    <a:bodyPr/>
                    <a:lstStyle/>
                    <a:p>
                      <a:pPr algn="ctr" fontAlgn="b"/>
                      <a:r>
                        <a:rPr lang="en-GB" sz="2000" b="0" u="none" strike="noStrike">
                          <a:effectLst/>
                        </a:rPr>
                        <a:t>EBT</a:t>
                      </a:r>
                      <a:endParaRPr lang="en-GB" sz="2000" b="0" i="0" u="none" strike="noStrike">
                        <a:solidFill>
                          <a:srgbClr val="000000"/>
                        </a:solidFill>
                        <a:effectLst/>
                        <a:latin typeface="Calibri" panose="020F0502020204030204" pitchFamily="34" charset="0"/>
                      </a:endParaRPr>
                    </a:p>
                  </a:txBody>
                  <a:tcPr marL="17115" marR="17115" marT="17115" marB="0" anchor="b"/>
                </a:tc>
                <a:tc>
                  <a:txBody>
                    <a:bodyPr/>
                    <a:lstStyle/>
                    <a:p>
                      <a:pPr algn="ctr" fontAlgn="b"/>
                      <a:r>
                        <a:rPr lang="en-GB" sz="2000" b="0" u="none" strike="noStrike" dirty="0">
                          <a:effectLst/>
                        </a:rPr>
                        <a:t>548,100</a:t>
                      </a:r>
                      <a:endParaRPr lang="en-GB" sz="2000" b="0" i="0" u="none" strike="noStrike" dirty="0">
                        <a:solidFill>
                          <a:srgbClr val="000000"/>
                        </a:solidFill>
                        <a:effectLst/>
                        <a:latin typeface="Calibri" panose="020F0502020204030204" pitchFamily="34" charset="0"/>
                      </a:endParaRPr>
                    </a:p>
                  </a:txBody>
                  <a:tcPr marL="17115" marR="17115" marT="17115" marB="0" anchor="b"/>
                </a:tc>
                <a:extLst>
                  <a:ext uri="{0D108BD9-81ED-4DB2-BD59-A6C34878D82A}">
                    <a16:rowId xmlns:a16="http://schemas.microsoft.com/office/drawing/2014/main" val="2927621019"/>
                  </a:ext>
                </a:extLst>
              </a:tr>
              <a:tr h="384067">
                <a:tc rowSpan="2">
                  <a:txBody>
                    <a:bodyPr/>
                    <a:lstStyle/>
                    <a:p>
                      <a:pPr algn="ctr" fontAlgn="ctr"/>
                      <a:r>
                        <a:rPr lang="en-GB" sz="2000" u="none" strike="noStrike">
                          <a:effectLst/>
                        </a:rPr>
                        <a:t>2024</a:t>
                      </a:r>
                      <a:endParaRPr lang="en-GB" sz="2000" b="1" i="0" u="none" strike="noStrike">
                        <a:solidFill>
                          <a:srgbClr val="000000"/>
                        </a:solidFill>
                        <a:effectLst/>
                        <a:latin typeface="Calibri" panose="020F0502020204030204" pitchFamily="34" charset="0"/>
                      </a:endParaRPr>
                    </a:p>
                  </a:txBody>
                  <a:tcPr marL="17115" marR="17115" marT="17115" marB="0" anchor="ctr"/>
                </a:tc>
                <a:tc>
                  <a:txBody>
                    <a:bodyPr/>
                    <a:lstStyle/>
                    <a:p>
                      <a:pPr marL="0" algn="ctr" defTabSz="914400" rtl="0" eaLnBrk="1" fontAlgn="b" latinLnBrk="0" hangingPunct="1"/>
                      <a:r>
                        <a:rPr lang="en-GB" sz="2000" b="0" u="none" strike="noStrike" kern="1200" dirty="0">
                          <a:solidFill>
                            <a:schemeClr val="dk1"/>
                          </a:solidFill>
                          <a:effectLst/>
                          <a:latin typeface="+mn-lt"/>
                          <a:ea typeface="+mn-ea"/>
                          <a:cs typeface="+mn-cs"/>
                        </a:rPr>
                        <a:t>TCF</a:t>
                      </a:r>
                    </a:p>
                  </a:txBody>
                  <a:tcPr marL="17115" marR="17115" marT="17115" marB="0" anchor="b">
                    <a:solidFill>
                      <a:schemeClr val="accent5">
                        <a:lumMod val="40000"/>
                        <a:lumOff val="60000"/>
                      </a:schemeClr>
                    </a:solidFill>
                  </a:tcPr>
                </a:tc>
                <a:tc>
                  <a:txBody>
                    <a:bodyPr/>
                    <a:lstStyle/>
                    <a:p>
                      <a:pPr marL="0" algn="ctr" defTabSz="914400" rtl="0" eaLnBrk="1" fontAlgn="b" latinLnBrk="0" hangingPunct="1"/>
                      <a:r>
                        <a:rPr lang="en-GB" sz="2000" b="0" u="none" strike="noStrike" kern="1200" dirty="0">
                          <a:solidFill>
                            <a:schemeClr val="dk1"/>
                          </a:solidFill>
                          <a:effectLst/>
                          <a:latin typeface="+mn-lt"/>
                          <a:ea typeface="+mn-ea"/>
                          <a:cs typeface="+mn-cs"/>
                        </a:rPr>
                        <a:t>170,625</a:t>
                      </a:r>
                    </a:p>
                  </a:txBody>
                  <a:tcPr marL="17115" marR="17115" marT="17115" marB="0" anchor="b">
                    <a:solidFill>
                      <a:schemeClr val="accent5">
                        <a:lumMod val="40000"/>
                        <a:lumOff val="60000"/>
                      </a:schemeClr>
                    </a:solidFill>
                  </a:tcPr>
                </a:tc>
                <a:extLst>
                  <a:ext uri="{0D108BD9-81ED-4DB2-BD59-A6C34878D82A}">
                    <a16:rowId xmlns:a16="http://schemas.microsoft.com/office/drawing/2014/main" val="1153137032"/>
                  </a:ext>
                </a:extLst>
              </a:tr>
              <a:tr h="384067">
                <a:tc vMerge="1">
                  <a:txBody>
                    <a:bodyPr/>
                    <a:lstStyle/>
                    <a:p>
                      <a:endParaRPr lang="en-GB"/>
                    </a:p>
                  </a:txBody>
                  <a:tcPr/>
                </a:tc>
                <a:tc>
                  <a:txBody>
                    <a:bodyPr/>
                    <a:lstStyle/>
                    <a:p>
                      <a:pPr algn="ctr" fontAlgn="b"/>
                      <a:r>
                        <a:rPr lang="en-GB" sz="2000" b="0" u="none" strike="noStrike">
                          <a:effectLst/>
                        </a:rPr>
                        <a:t>EBT</a:t>
                      </a:r>
                      <a:endParaRPr lang="en-GB" sz="2000" b="0" i="0" u="none" strike="noStrike">
                        <a:solidFill>
                          <a:srgbClr val="000000"/>
                        </a:solidFill>
                        <a:effectLst/>
                        <a:latin typeface="Calibri" panose="020F0502020204030204" pitchFamily="34" charset="0"/>
                      </a:endParaRPr>
                    </a:p>
                  </a:txBody>
                  <a:tcPr marL="17115" marR="17115" marT="17115" marB="0" anchor="b"/>
                </a:tc>
                <a:tc>
                  <a:txBody>
                    <a:bodyPr/>
                    <a:lstStyle/>
                    <a:p>
                      <a:pPr algn="ctr" fontAlgn="b"/>
                      <a:r>
                        <a:rPr lang="en-GB" sz="2000" b="0" u="none" strike="noStrike" dirty="0">
                          <a:effectLst/>
                        </a:rPr>
                        <a:t>226,800</a:t>
                      </a:r>
                      <a:endParaRPr lang="en-GB" sz="2000" b="0" i="0" u="none" strike="noStrike" dirty="0">
                        <a:solidFill>
                          <a:srgbClr val="000000"/>
                        </a:solidFill>
                        <a:effectLst/>
                        <a:latin typeface="Calibri" panose="020F0502020204030204" pitchFamily="34" charset="0"/>
                      </a:endParaRPr>
                    </a:p>
                  </a:txBody>
                  <a:tcPr marL="17115" marR="17115" marT="17115" marB="0" anchor="b"/>
                </a:tc>
                <a:extLst>
                  <a:ext uri="{0D108BD9-81ED-4DB2-BD59-A6C34878D82A}">
                    <a16:rowId xmlns:a16="http://schemas.microsoft.com/office/drawing/2014/main" val="1792681759"/>
                  </a:ext>
                </a:extLst>
              </a:tr>
              <a:tr h="384067">
                <a:tc rowSpan="2">
                  <a:txBody>
                    <a:bodyPr/>
                    <a:lstStyle/>
                    <a:p>
                      <a:pPr algn="ctr" fontAlgn="ctr"/>
                      <a:r>
                        <a:rPr lang="en-GB" sz="2000" u="none" strike="noStrike" dirty="0">
                          <a:effectLst/>
                        </a:rPr>
                        <a:t>2025</a:t>
                      </a:r>
                      <a:endParaRPr lang="en-GB" sz="2000" b="1" i="0" u="none" strike="noStrike" dirty="0">
                        <a:solidFill>
                          <a:srgbClr val="000000"/>
                        </a:solidFill>
                        <a:effectLst/>
                        <a:latin typeface="Calibri" panose="020F0502020204030204" pitchFamily="34" charset="0"/>
                      </a:endParaRPr>
                    </a:p>
                  </a:txBody>
                  <a:tcPr marL="17115" marR="17115" marT="17115" marB="0" anchor="ctr">
                    <a:lnB w="12700" cap="flat" cmpd="sng" algn="ctr">
                      <a:solidFill>
                        <a:schemeClr val="tx1"/>
                      </a:solidFill>
                      <a:prstDash val="solid"/>
                      <a:round/>
                      <a:headEnd type="none" w="med" len="med"/>
                      <a:tailEnd type="none" w="med" len="med"/>
                    </a:lnB>
                  </a:tcPr>
                </a:tc>
                <a:tc>
                  <a:txBody>
                    <a:bodyPr/>
                    <a:lstStyle/>
                    <a:p>
                      <a:pPr algn="ctr" fontAlgn="b"/>
                      <a:r>
                        <a:rPr lang="en-GB" sz="2000" b="0" u="none" strike="noStrike" dirty="0">
                          <a:effectLst/>
                        </a:rPr>
                        <a:t>TCF</a:t>
                      </a:r>
                      <a:endParaRPr lang="en-GB" sz="2000" b="0" i="0" u="none" strike="noStrike" dirty="0">
                        <a:solidFill>
                          <a:srgbClr val="000000"/>
                        </a:solidFill>
                        <a:effectLst/>
                        <a:latin typeface="Calibri" panose="020F0502020204030204" pitchFamily="34" charset="0"/>
                      </a:endParaRPr>
                    </a:p>
                  </a:txBody>
                  <a:tcPr marL="17115" marR="17115" marT="17115" marB="0" anchor="b">
                    <a:solidFill>
                      <a:schemeClr val="accent5">
                        <a:lumMod val="40000"/>
                        <a:lumOff val="60000"/>
                      </a:schemeClr>
                    </a:solidFill>
                  </a:tcPr>
                </a:tc>
                <a:tc>
                  <a:txBody>
                    <a:bodyPr/>
                    <a:lstStyle/>
                    <a:p>
                      <a:pPr algn="ctr" fontAlgn="b"/>
                      <a:r>
                        <a:rPr lang="en-GB" sz="2000" b="0" u="none" strike="noStrike" dirty="0">
                          <a:effectLst/>
                        </a:rPr>
                        <a:t>105,000</a:t>
                      </a:r>
                      <a:endParaRPr lang="en-GB" sz="2000" b="0" i="0" u="none" strike="noStrike" dirty="0">
                        <a:solidFill>
                          <a:srgbClr val="000000"/>
                        </a:solidFill>
                        <a:effectLst/>
                        <a:latin typeface="Calibri" panose="020F0502020204030204" pitchFamily="34" charset="0"/>
                      </a:endParaRPr>
                    </a:p>
                  </a:txBody>
                  <a:tcPr marL="17115" marR="17115" marT="17115" marB="0" anchor="b">
                    <a:solidFill>
                      <a:schemeClr val="accent5">
                        <a:lumMod val="40000"/>
                        <a:lumOff val="60000"/>
                      </a:schemeClr>
                    </a:solidFill>
                  </a:tcPr>
                </a:tc>
                <a:extLst>
                  <a:ext uri="{0D108BD9-81ED-4DB2-BD59-A6C34878D82A}">
                    <a16:rowId xmlns:a16="http://schemas.microsoft.com/office/drawing/2014/main" val="2439288112"/>
                  </a:ext>
                </a:extLst>
              </a:tr>
              <a:tr h="384067">
                <a:tc vMerge="1">
                  <a:txBody>
                    <a:bodyPr/>
                    <a:lstStyle/>
                    <a:p>
                      <a:endParaRPr lang="en-GB"/>
                    </a:p>
                  </a:txBody>
                  <a:tcPr/>
                </a:tc>
                <a:tc>
                  <a:txBody>
                    <a:bodyPr/>
                    <a:lstStyle/>
                    <a:p>
                      <a:pPr algn="ctr" fontAlgn="b"/>
                      <a:r>
                        <a:rPr lang="en-GB" sz="2000" b="0" u="none" strike="noStrike" dirty="0">
                          <a:effectLst/>
                        </a:rPr>
                        <a:t>EBT</a:t>
                      </a:r>
                      <a:endParaRPr lang="en-GB" sz="2000" b="0" i="0" u="none" strike="noStrike" dirty="0">
                        <a:solidFill>
                          <a:srgbClr val="000000"/>
                        </a:solidFill>
                        <a:effectLst/>
                        <a:latin typeface="Calibri" panose="020F0502020204030204" pitchFamily="34" charset="0"/>
                      </a:endParaRPr>
                    </a:p>
                  </a:txBody>
                  <a:tcPr marL="17115" marR="17115" marT="17115" marB="0" anchor="b">
                    <a:lnB w="12700" cap="flat" cmpd="sng" algn="ctr">
                      <a:solidFill>
                        <a:schemeClr val="tx1"/>
                      </a:solidFill>
                      <a:prstDash val="solid"/>
                      <a:round/>
                      <a:headEnd type="none" w="med" len="med"/>
                      <a:tailEnd type="none" w="med" len="med"/>
                    </a:lnB>
                  </a:tcPr>
                </a:tc>
                <a:tc>
                  <a:txBody>
                    <a:bodyPr/>
                    <a:lstStyle/>
                    <a:p>
                      <a:pPr algn="ctr" fontAlgn="b"/>
                      <a:r>
                        <a:rPr lang="en-GB" sz="2000" b="0" u="none" strike="noStrike" dirty="0">
                          <a:effectLst/>
                        </a:rPr>
                        <a:t>126,000</a:t>
                      </a:r>
                      <a:endParaRPr lang="en-GB" sz="2000" b="0" i="0" u="none" strike="noStrike" dirty="0">
                        <a:solidFill>
                          <a:srgbClr val="000000"/>
                        </a:solidFill>
                        <a:effectLst/>
                        <a:latin typeface="Calibri" panose="020F0502020204030204" pitchFamily="34" charset="0"/>
                      </a:endParaRPr>
                    </a:p>
                  </a:txBody>
                  <a:tcPr marL="17115" marR="17115" marT="1711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088496"/>
                  </a:ext>
                </a:extLst>
              </a:tr>
              <a:tr h="384067">
                <a:tc rowSpan="2">
                  <a:txBody>
                    <a:bodyPr/>
                    <a:lstStyle/>
                    <a:p>
                      <a:pPr algn="ctr" fontAlgn="ctr"/>
                      <a:r>
                        <a:rPr lang="en-GB" sz="2000" b="1" u="none" strike="noStrike" dirty="0">
                          <a:effectLst/>
                        </a:rPr>
                        <a:t>Total</a:t>
                      </a:r>
                      <a:endParaRPr lang="en-GB" sz="2000" b="1" i="0" u="none" strike="noStrike" dirty="0">
                        <a:solidFill>
                          <a:srgbClr val="000000"/>
                        </a:solidFill>
                        <a:effectLst/>
                        <a:latin typeface="Calibri" panose="020F0502020204030204" pitchFamily="34" charset="0"/>
                      </a:endParaRPr>
                    </a:p>
                  </a:txBody>
                  <a:tcPr marL="17115" marR="17115" marT="17115" marB="0" anchor="ctr">
                    <a:lnT w="12700" cap="flat" cmpd="sng" algn="ctr">
                      <a:solidFill>
                        <a:schemeClr val="tx1"/>
                      </a:solidFill>
                      <a:prstDash val="solid"/>
                      <a:round/>
                      <a:headEnd type="none" w="med" len="med"/>
                      <a:tailEnd type="none" w="med" len="med"/>
                    </a:lnT>
                  </a:tcPr>
                </a:tc>
                <a:tc>
                  <a:txBody>
                    <a:bodyPr/>
                    <a:lstStyle/>
                    <a:p>
                      <a:pPr algn="ctr" fontAlgn="b"/>
                      <a:r>
                        <a:rPr lang="en-GB" sz="2000" b="1" u="none" strike="noStrike" dirty="0">
                          <a:effectLst/>
                        </a:rPr>
                        <a:t>TCF</a:t>
                      </a:r>
                      <a:endParaRPr lang="en-GB" sz="2000" b="1" i="0" u="none" strike="noStrike" dirty="0">
                        <a:solidFill>
                          <a:srgbClr val="000000"/>
                        </a:solidFill>
                        <a:effectLst/>
                        <a:latin typeface="Calibri" panose="020F0502020204030204" pitchFamily="34" charset="0"/>
                      </a:endParaRPr>
                    </a:p>
                  </a:txBody>
                  <a:tcPr marL="17115" marR="17115" marT="17115" marB="0" anchor="b">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fontAlgn="b"/>
                      <a:r>
                        <a:rPr lang="en-GB" sz="2000" b="1" u="none" strike="noStrike" dirty="0">
                          <a:effectLst/>
                        </a:rPr>
                        <a:t>1,053,675</a:t>
                      </a:r>
                      <a:endParaRPr lang="en-GB" sz="2000" b="1" i="0" u="none" strike="noStrike" dirty="0">
                        <a:solidFill>
                          <a:srgbClr val="000000"/>
                        </a:solidFill>
                        <a:effectLst/>
                        <a:latin typeface="Calibri" panose="020F0502020204030204" pitchFamily="34" charset="0"/>
                      </a:endParaRPr>
                    </a:p>
                  </a:txBody>
                  <a:tcPr marL="17115" marR="17115" marT="17115" marB="0" anchor="b">
                    <a:lnT w="12700" cap="flat" cmpd="sng" algn="ctr">
                      <a:solidFill>
                        <a:schemeClr val="tx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147483749"/>
                  </a:ext>
                </a:extLst>
              </a:tr>
              <a:tr h="384067">
                <a:tc vMerge="1">
                  <a:txBody>
                    <a:bodyPr/>
                    <a:lstStyle/>
                    <a:p>
                      <a:endParaRPr lang="en-GB"/>
                    </a:p>
                  </a:txBody>
                  <a:tcPr/>
                </a:tc>
                <a:tc>
                  <a:txBody>
                    <a:bodyPr/>
                    <a:lstStyle/>
                    <a:p>
                      <a:pPr algn="ctr" fontAlgn="b"/>
                      <a:r>
                        <a:rPr lang="en-GB" sz="2000" b="1" u="none" strike="noStrike" dirty="0">
                          <a:effectLst/>
                        </a:rPr>
                        <a:t>EBT</a:t>
                      </a:r>
                      <a:endParaRPr lang="en-GB" sz="2000" b="1" i="0" u="none" strike="noStrike" dirty="0">
                        <a:solidFill>
                          <a:srgbClr val="000000"/>
                        </a:solidFill>
                        <a:effectLst/>
                        <a:latin typeface="Calibri" panose="020F0502020204030204" pitchFamily="34" charset="0"/>
                      </a:endParaRPr>
                    </a:p>
                  </a:txBody>
                  <a:tcPr marL="17115" marR="17115" marT="17115" marB="0" anchor="b"/>
                </a:tc>
                <a:tc>
                  <a:txBody>
                    <a:bodyPr/>
                    <a:lstStyle/>
                    <a:p>
                      <a:pPr algn="ctr" fontAlgn="b"/>
                      <a:r>
                        <a:rPr lang="en-GB" sz="2000" b="1" u="none" strike="noStrike" dirty="0">
                          <a:effectLst/>
                        </a:rPr>
                        <a:t>1,231,125</a:t>
                      </a:r>
                      <a:endParaRPr lang="en-GB" sz="2000" b="1" i="0" u="none" strike="noStrike" dirty="0">
                        <a:solidFill>
                          <a:srgbClr val="000000"/>
                        </a:solidFill>
                        <a:effectLst/>
                        <a:latin typeface="Calibri" panose="020F0502020204030204" pitchFamily="34" charset="0"/>
                      </a:endParaRPr>
                    </a:p>
                  </a:txBody>
                  <a:tcPr marL="17115" marR="17115" marT="17115" marB="0" anchor="b"/>
                </a:tc>
                <a:extLst>
                  <a:ext uri="{0D108BD9-81ED-4DB2-BD59-A6C34878D82A}">
                    <a16:rowId xmlns:a16="http://schemas.microsoft.com/office/drawing/2014/main" val="3463071971"/>
                  </a:ext>
                </a:extLst>
              </a:tr>
            </a:tbl>
          </a:graphicData>
        </a:graphic>
      </p:graphicFrame>
    </p:spTree>
    <p:extLst>
      <p:ext uri="{BB962C8B-B14F-4D97-AF65-F5344CB8AC3E}">
        <p14:creationId xmlns:p14="http://schemas.microsoft.com/office/powerpoint/2010/main" val="175352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539552" y="2373372"/>
            <a:ext cx="8568953" cy="1080120"/>
          </a:xfrm>
        </p:spPr>
        <p:txBody>
          <a:bodyPr>
            <a:normAutofit/>
          </a:bodyPr>
          <a:lstStyle/>
          <a:p>
            <a:r>
              <a:rPr lang="en-GB" sz="4400" b="0" i="1" dirty="0">
                <a:latin typeface="Times" panose="02020603050405020304" pitchFamily="18" charset="0"/>
              </a:rPr>
              <a:t>Thank you!</a:t>
            </a:r>
          </a:p>
        </p:txBody>
      </p:sp>
      <p:sp>
        <p:nvSpPr>
          <p:cNvPr id="4" name="Title 1"/>
          <p:cNvSpPr txBox="1">
            <a:spLocks/>
          </p:cNvSpPr>
          <p:nvPr/>
        </p:nvSpPr>
        <p:spPr>
          <a:xfrm>
            <a:off x="539552" y="2276872"/>
            <a:ext cx="612068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
                <a:ea typeface="+mj-ea"/>
                <a:cs typeface="+mj-cs"/>
              </a:defRPr>
            </a:lvl1pPr>
          </a:lstStyle>
          <a:p>
            <a:endParaRPr lang="en-GB" b="0" dirty="0"/>
          </a:p>
        </p:txBody>
      </p:sp>
    </p:spTree>
    <p:extLst>
      <p:ext uri="{BB962C8B-B14F-4D97-AF65-F5344CB8AC3E}">
        <p14:creationId xmlns:p14="http://schemas.microsoft.com/office/powerpoint/2010/main" val="682970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2575" y="98425"/>
            <a:ext cx="8534400" cy="762000"/>
          </a:xfrm>
        </p:spPr>
        <p:txBody>
          <a:bodyPr vert="horz" wrap="square" lIns="91440" tIns="45720" rIns="91440" bIns="45720" numCol="1" anchor="ctr" anchorCtr="0" compatLnSpc="1">
            <a:prstTxWarp prst="textNoShape">
              <a:avLst/>
            </a:prstTxWarp>
            <a:normAutofit/>
          </a:bodyPr>
          <a:lstStyle/>
          <a:p>
            <a:r>
              <a:rPr lang="en-US" b="1" dirty="0"/>
              <a:t>TC </a:t>
            </a:r>
            <a:r>
              <a:rPr lang="en-US" dirty="0" err="1"/>
              <a:t>P</a:t>
            </a:r>
            <a:r>
              <a:rPr lang="en-US" b="1" dirty="0" err="1"/>
              <a:t>rogramme</a:t>
            </a:r>
            <a:r>
              <a:rPr lang="en-US" b="1" dirty="0"/>
              <a:t> - Overview</a:t>
            </a:r>
          </a:p>
        </p:txBody>
      </p:sp>
      <p:sp>
        <p:nvSpPr>
          <p:cNvPr id="4" name="Slide Number Placeholder 3"/>
          <p:cNvSpPr>
            <a:spLocks noGrp="1"/>
          </p:cNvSpPr>
          <p:nvPr>
            <p:ph type="sldNum" sz="quarter" idx="12"/>
          </p:nvPr>
        </p:nvSpPr>
        <p:spPr>
          <a:xfrm>
            <a:off x="8472488" y="6369050"/>
            <a:ext cx="509587" cy="293688"/>
          </a:xfrm>
        </p:spPr>
        <p:txBody>
          <a:bodyPr vert="horz" wrap="square" lIns="91440" tIns="45720" rIns="91440" bIns="45720" numCol="1" anchor="t" anchorCtr="0" compatLnSpc="1">
            <a:prstTxWarp prst="textNoShape">
              <a:avLst/>
            </a:prstTxWarp>
            <a:normAutofit/>
          </a:bodyPr>
          <a:lstStyle/>
          <a:p>
            <a:pPr>
              <a:spcAft>
                <a:spcPts val="600"/>
              </a:spcAft>
              <a:defRPr/>
            </a:pPr>
            <a:fld id="{3494C132-334B-450A-A11E-1C9155320D73}" type="slidenum">
              <a:rPr lang="en-GB" smtClean="0"/>
              <a:pPr>
                <a:spcAft>
                  <a:spcPts val="600"/>
                </a:spcAft>
                <a:defRPr/>
              </a:pPr>
              <a:t>2</a:t>
            </a:fld>
            <a:endParaRPr lang="en-GB"/>
          </a:p>
        </p:txBody>
      </p:sp>
      <p:graphicFrame>
        <p:nvGraphicFramePr>
          <p:cNvPr id="4109" name="Rectangle 3">
            <a:extLst>
              <a:ext uri="{FF2B5EF4-FFF2-40B4-BE49-F238E27FC236}">
                <a16:creationId xmlns:a16="http://schemas.microsoft.com/office/drawing/2014/main" id="{F55801A8-1F9B-427D-BD90-77B7C4F6114E}"/>
              </a:ext>
            </a:extLst>
          </p:cNvPr>
          <p:cNvGraphicFramePr/>
          <p:nvPr>
            <p:extLst>
              <p:ext uri="{D42A27DB-BD31-4B8C-83A1-F6EECF244321}">
                <p14:modId xmlns:p14="http://schemas.microsoft.com/office/powerpoint/2010/main" val="2474546584"/>
              </p:ext>
            </p:extLst>
          </p:nvPr>
        </p:nvGraphicFramePr>
        <p:xfrm>
          <a:off x="282575" y="1524000"/>
          <a:ext cx="85931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8948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3301DF56-283A-41CD-B2B8-BE12CE2E734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7379" r="17379"/>
          <a:stretch>
            <a:fillRect/>
          </a:stretch>
        </p:blipFill>
        <p:spPr>
          <a:xfrm>
            <a:off x="1073150" y="3929063"/>
            <a:ext cx="1670050" cy="1439862"/>
          </a:xfrm>
        </p:spPr>
      </p:pic>
      <p:pic>
        <p:nvPicPr>
          <p:cNvPr id="15" name="Picture Placeholder 14">
            <a:extLst>
              <a:ext uri="{FF2B5EF4-FFF2-40B4-BE49-F238E27FC236}">
                <a16:creationId xmlns:a16="http://schemas.microsoft.com/office/drawing/2014/main" id="{F336F106-5EBA-4B72-A67B-8803AE3ABC1E}"/>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1358" r="11358"/>
          <a:stretch>
            <a:fillRect/>
          </a:stretch>
        </p:blipFill>
        <p:spPr>
          <a:xfrm>
            <a:off x="2487613" y="4719638"/>
            <a:ext cx="1670050" cy="1438275"/>
          </a:xfrm>
        </p:spPr>
      </p:pic>
      <p:pic>
        <p:nvPicPr>
          <p:cNvPr id="23" name="Picture Placeholder 22">
            <a:extLst>
              <a:ext uri="{FF2B5EF4-FFF2-40B4-BE49-F238E27FC236}">
                <a16:creationId xmlns:a16="http://schemas.microsoft.com/office/drawing/2014/main" id="{66F99686-2187-472B-8F67-9F631854B6CF}"/>
              </a:ext>
            </a:extLst>
          </p:cNvPr>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l="11347" r="11347"/>
          <a:stretch>
            <a:fillRect/>
          </a:stretch>
        </p:blipFill>
        <p:spPr>
          <a:xfrm>
            <a:off x="5318125" y="4662488"/>
            <a:ext cx="1670050" cy="1439862"/>
          </a:xfrm>
        </p:spPr>
      </p:pic>
      <p:pic>
        <p:nvPicPr>
          <p:cNvPr id="19" name="Picture Placeholder 18">
            <a:extLst>
              <a:ext uri="{FF2B5EF4-FFF2-40B4-BE49-F238E27FC236}">
                <a16:creationId xmlns:a16="http://schemas.microsoft.com/office/drawing/2014/main" id="{FF6C74E3-BB11-4E37-82D5-76F23D024D43}"/>
              </a:ext>
            </a:extLst>
          </p:cNvPr>
          <p:cNvPicPr>
            <a:picLocks noGrp="1" noChangeAspect="1"/>
          </p:cNvPicPr>
          <p:nvPr>
            <p:ph type="pic" sz="quarter" idx="16"/>
          </p:nvPr>
        </p:nvPicPr>
        <p:blipFill rotWithShape="1">
          <a:blip r:embed="rId6" cstate="print">
            <a:extLst>
              <a:ext uri="{28A0092B-C50C-407E-A947-70E740481C1C}">
                <a14:useLocalDpi xmlns:a14="http://schemas.microsoft.com/office/drawing/2010/main" val="0"/>
              </a:ext>
            </a:extLst>
          </a:blip>
          <a:srcRect l="6840" t="627" r="15761" b="-627"/>
          <a:stretch/>
        </p:blipFill>
        <p:spPr>
          <a:xfrm>
            <a:off x="3902075" y="3917950"/>
            <a:ext cx="1671638" cy="1439863"/>
          </a:xfrm>
        </p:spPr>
      </p:pic>
      <p:sp>
        <p:nvSpPr>
          <p:cNvPr id="12" name="TextBox 11"/>
          <p:cNvSpPr txBox="1"/>
          <p:nvPr/>
        </p:nvSpPr>
        <p:spPr>
          <a:xfrm>
            <a:off x="363259" y="1738262"/>
            <a:ext cx="2375601" cy="147732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2673"/>
                </a:solidFill>
                <a:effectLst/>
                <a:uLnTx/>
                <a:uFillTx/>
                <a:latin typeface="Arial"/>
                <a:ea typeface="+mn-ea"/>
                <a:cs typeface="Times New Roman" pitchFamily="18" charset="0"/>
              </a:rPr>
              <a:t>Aims to support sustainable socioeconomic development in Member States</a:t>
            </a:r>
          </a:p>
        </p:txBody>
      </p:sp>
      <p:sp>
        <p:nvSpPr>
          <p:cNvPr id="22" name="TextBox 21"/>
          <p:cNvSpPr txBox="1"/>
          <p:nvPr/>
        </p:nvSpPr>
        <p:spPr>
          <a:xfrm>
            <a:off x="3377515" y="1937336"/>
            <a:ext cx="2655317"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SV" sz="2000" b="0" i="0" u="none" strike="noStrike" kern="1200" cap="none" spc="0" normalizeH="0" baseline="0" noProof="0" dirty="0" err="1">
                <a:ln>
                  <a:noFill/>
                </a:ln>
                <a:solidFill>
                  <a:srgbClr val="002673"/>
                </a:solidFill>
                <a:effectLst/>
                <a:uLnTx/>
                <a:uFillTx/>
                <a:latin typeface="Arial"/>
                <a:ea typeface="+mn-ea"/>
                <a:cs typeface="Times New Roman" pitchFamily="18" charset="0"/>
              </a:rPr>
              <a:t>Capacity</a:t>
            </a:r>
            <a:r>
              <a:rPr kumimoji="0" lang="es-SV" sz="2000" b="0" i="0" u="none" strike="noStrike" kern="1200" cap="none" spc="0" normalizeH="0" baseline="0" noProof="0" dirty="0">
                <a:ln>
                  <a:noFill/>
                </a:ln>
                <a:solidFill>
                  <a:srgbClr val="002673"/>
                </a:solidFill>
                <a:effectLst/>
                <a:uLnTx/>
                <a:uFillTx/>
                <a:latin typeface="Arial"/>
                <a:ea typeface="+mn-ea"/>
                <a:cs typeface="Times New Roman" pitchFamily="18" charset="0"/>
              </a:rPr>
              <a:t> </a:t>
            </a:r>
            <a:r>
              <a:rPr kumimoji="0" lang="es-SV" sz="2000" b="0" i="0" u="none" strike="noStrike" kern="1200" cap="none" spc="0" normalizeH="0" baseline="0" noProof="0" dirty="0" err="1">
                <a:ln>
                  <a:noFill/>
                </a:ln>
                <a:solidFill>
                  <a:srgbClr val="002673"/>
                </a:solidFill>
                <a:effectLst/>
                <a:uLnTx/>
                <a:uFillTx/>
                <a:latin typeface="Arial"/>
                <a:ea typeface="+mn-ea"/>
                <a:cs typeface="Times New Roman" pitchFamily="18" charset="0"/>
              </a:rPr>
              <a:t>building</a:t>
            </a:r>
            <a:endParaRPr kumimoji="0" lang="es-SV" sz="2000" b="0" i="0" u="none" strike="noStrike" kern="1200" cap="none" spc="0" normalizeH="0" baseline="0" noProof="0" dirty="0">
              <a:ln>
                <a:noFill/>
              </a:ln>
              <a:solidFill>
                <a:srgbClr val="002673"/>
              </a:solidFill>
              <a:effectLst/>
              <a:uLnTx/>
              <a:uFillTx/>
              <a:latin typeface="Arial"/>
              <a:ea typeface="+mn-ea"/>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SV" sz="2000" b="0" i="0" u="none" strike="noStrike" kern="1200" cap="none" spc="0" normalizeH="0" baseline="0" noProof="0" dirty="0" err="1">
                <a:ln>
                  <a:noFill/>
                </a:ln>
                <a:solidFill>
                  <a:srgbClr val="002673"/>
                </a:solidFill>
                <a:effectLst/>
                <a:uLnTx/>
                <a:uFillTx/>
                <a:latin typeface="Arial"/>
                <a:ea typeface="+mn-ea"/>
                <a:cs typeface="Times New Roman" pitchFamily="18" charset="0"/>
              </a:rPr>
              <a:t>Networking</a:t>
            </a:r>
            <a:endParaRPr kumimoji="0" lang="es-SV" sz="2000" b="0" i="0" u="none" strike="noStrike" kern="1200" cap="none" spc="0" normalizeH="0" baseline="0" noProof="0" dirty="0">
              <a:ln>
                <a:noFill/>
              </a:ln>
              <a:solidFill>
                <a:srgbClr val="002673"/>
              </a:solidFill>
              <a:effectLst/>
              <a:uLnTx/>
              <a:uFillTx/>
              <a:latin typeface="Arial"/>
              <a:ea typeface="+mn-ea"/>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SV" sz="2000" b="0" i="0" u="none" strike="noStrike" kern="1200" cap="none" spc="0" normalizeH="0" baseline="0" noProof="0" dirty="0" err="1">
                <a:ln>
                  <a:noFill/>
                </a:ln>
                <a:solidFill>
                  <a:srgbClr val="002673"/>
                </a:solidFill>
                <a:effectLst/>
                <a:uLnTx/>
                <a:uFillTx/>
                <a:latin typeface="Arial"/>
                <a:ea typeface="+mn-ea"/>
                <a:cs typeface="Times New Roman" pitchFamily="18" charset="0"/>
              </a:rPr>
              <a:t>Knowledge</a:t>
            </a:r>
            <a:r>
              <a:rPr kumimoji="0" lang="es-SV" sz="2000" b="0" i="0" u="none" strike="noStrike" kern="1200" cap="none" spc="0" normalizeH="0" baseline="0" noProof="0" dirty="0">
                <a:ln>
                  <a:noFill/>
                </a:ln>
                <a:solidFill>
                  <a:srgbClr val="002673"/>
                </a:solidFill>
                <a:effectLst/>
                <a:uLnTx/>
                <a:uFillTx/>
                <a:latin typeface="Arial"/>
                <a:ea typeface="+mn-ea"/>
                <a:cs typeface="Times New Roman" pitchFamily="18" charset="0"/>
              </a:rPr>
              <a:t> </a:t>
            </a:r>
            <a:r>
              <a:rPr kumimoji="0" lang="es-SV" sz="2000" b="0" i="0" u="none" strike="noStrike" kern="1200" cap="none" spc="0" normalizeH="0" baseline="0" noProof="0" dirty="0" err="1">
                <a:ln>
                  <a:noFill/>
                </a:ln>
                <a:solidFill>
                  <a:srgbClr val="002673"/>
                </a:solidFill>
                <a:effectLst/>
                <a:uLnTx/>
                <a:uFillTx/>
                <a:latin typeface="Arial"/>
                <a:ea typeface="+mn-ea"/>
                <a:cs typeface="Times New Roman" pitchFamily="18" charset="0"/>
              </a:rPr>
              <a:t>sharing</a:t>
            </a:r>
            <a:endParaRPr kumimoji="0" lang="es-SV" sz="2000" b="0" i="0" u="none" strike="noStrike" kern="1200" cap="none" spc="0" normalizeH="0" baseline="0" noProof="0" dirty="0">
              <a:ln>
                <a:noFill/>
              </a:ln>
              <a:solidFill>
                <a:srgbClr val="002673"/>
              </a:solidFill>
              <a:effectLst/>
              <a:uLnTx/>
              <a:uFillTx/>
              <a:latin typeface="Arial"/>
              <a:ea typeface="+mn-ea"/>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SV" sz="2000" b="0" i="0" u="none" strike="noStrike" kern="1200" cap="none" spc="0" normalizeH="0" baseline="0" noProof="0" dirty="0" err="1">
                <a:ln>
                  <a:noFill/>
                </a:ln>
                <a:solidFill>
                  <a:srgbClr val="002673"/>
                </a:solidFill>
                <a:effectLst/>
                <a:uLnTx/>
                <a:uFillTx/>
                <a:latin typeface="Arial"/>
                <a:ea typeface="+mn-ea"/>
                <a:cs typeface="Times New Roman" pitchFamily="18" charset="0"/>
              </a:rPr>
              <a:t>Partnership</a:t>
            </a:r>
            <a:r>
              <a:rPr kumimoji="0" lang="es-SV" sz="2000" b="0" i="0" u="none" strike="noStrike" kern="1200" cap="none" spc="0" normalizeH="0" baseline="0" noProof="0" dirty="0">
                <a:ln>
                  <a:noFill/>
                </a:ln>
                <a:solidFill>
                  <a:srgbClr val="002673"/>
                </a:solidFill>
                <a:effectLst/>
                <a:uLnTx/>
                <a:uFillTx/>
                <a:latin typeface="Arial"/>
                <a:ea typeface="+mn-ea"/>
                <a:cs typeface="Times New Roman" pitchFamily="18" charset="0"/>
              </a:rPr>
              <a:t> </a:t>
            </a:r>
            <a:r>
              <a:rPr kumimoji="0" lang="es-SV" sz="2000" b="0" i="0" u="none" strike="noStrike" kern="1200" cap="none" spc="0" normalizeH="0" baseline="0" noProof="0" dirty="0" err="1">
                <a:ln>
                  <a:noFill/>
                </a:ln>
                <a:solidFill>
                  <a:srgbClr val="002673"/>
                </a:solidFill>
                <a:effectLst/>
                <a:uLnTx/>
                <a:uFillTx/>
                <a:latin typeface="Arial"/>
                <a:ea typeface="+mn-ea"/>
                <a:cs typeface="Times New Roman" pitchFamily="18" charset="0"/>
              </a:rPr>
              <a:t>building</a:t>
            </a:r>
            <a:endParaRPr kumimoji="0" lang="en-GB" sz="2000" b="0" i="0" u="none" strike="noStrike" kern="1200" cap="none" spc="0" normalizeH="0" baseline="0" noProof="0" dirty="0">
              <a:ln>
                <a:noFill/>
              </a:ln>
              <a:solidFill>
                <a:srgbClr val="002673"/>
              </a:solidFill>
              <a:effectLst/>
              <a:uLnTx/>
              <a:uFillTx/>
              <a:latin typeface="Arial"/>
              <a:ea typeface="+mn-ea"/>
              <a:cs typeface="Times New Roman" pitchFamily="18" charset="0"/>
            </a:endParaRPr>
          </a:p>
        </p:txBody>
      </p:sp>
      <p:sp>
        <p:nvSpPr>
          <p:cNvPr id="5" name="Right Brace 4"/>
          <p:cNvSpPr/>
          <p:nvPr/>
        </p:nvSpPr>
        <p:spPr>
          <a:xfrm>
            <a:off x="6194131" y="1760008"/>
            <a:ext cx="432049" cy="1895500"/>
          </a:xfrm>
          <a:prstGeom prst="rightBrace">
            <a:avLst>
              <a:gd name="adj1" fmla="val 38757"/>
              <a:gd name="adj2" fmla="val 5012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3366CC"/>
              </a:solidFill>
              <a:effectLst/>
              <a:uLnTx/>
              <a:uFillTx/>
              <a:latin typeface="Arial"/>
              <a:ea typeface="+mn-ea"/>
              <a:cs typeface="+mn-cs"/>
            </a:endParaRPr>
          </a:p>
        </p:txBody>
      </p:sp>
      <p:sp>
        <p:nvSpPr>
          <p:cNvPr id="26" name="TextBox 25">
            <a:extLst>
              <a:ext uri="{FF2B5EF4-FFF2-40B4-BE49-F238E27FC236}">
                <a16:creationId xmlns:a16="http://schemas.microsoft.com/office/drawing/2014/main" id="{23B1142D-8F36-4391-9132-A40DA2805CC7}"/>
              </a:ext>
            </a:extLst>
          </p:cNvPr>
          <p:cNvSpPr txBox="1"/>
          <p:nvPr/>
        </p:nvSpPr>
        <p:spPr>
          <a:xfrm>
            <a:off x="1306740" y="5494185"/>
            <a:ext cx="1202052" cy="60016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673"/>
                </a:solidFill>
                <a:effectLst/>
                <a:uLnTx/>
                <a:uFillTx/>
                <a:latin typeface="Arial"/>
                <a:ea typeface="+mn-ea"/>
                <a:cs typeface="Times New Roman" pitchFamily="18" charset="0"/>
              </a:rPr>
              <a:t>Fellowship training &amp; scientific visits</a:t>
            </a:r>
          </a:p>
        </p:txBody>
      </p:sp>
      <p:sp>
        <p:nvSpPr>
          <p:cNvPr id="30" name="TextBox 29">
            <a:extLst>
              <a:ext uri="{FF2B5EF4-FFF2-40B4-BE49-F238E27FC236}">
                <a16:creationId xmlns:a16="http://schemas.microsoft.com/office/drawing/2014/main" id="{4592AF47-4D28-4593-88EB-C82C2F3F15CF}"/>
              </a:ext>
            </a:extLst>
          </p:cNvPr>
          <p:cNvSpPr txBox="1"/>
          <p:nvPr/>
        </p:nvSpPr>
        <p:spPr>
          <a:xfrm>
            <a:off x="2738860" y="4150241"/>
            <a:ext cx="120205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673"/>
                </a:solidFill>
                <a:effectLst/>
                <a:uLnTx/>
                <a:uFillTx/>
                <a:latin typeface="Arial"/>
                <a:ea typeface="+mn-ea"/>
                <a:cs typeface="Times New Roman" pitchFamily="18" charset="0"/>
              </a:rPr>
              <a:t>Equipment &amp; materials</a:t>
            </a:r>
          </a:p>
        </p:txBody>
      </p:sp>
      <p:sp>
        <p:nvSpPr>
          <p:cNvPr id="35" name="TextBox 34">
            <a:extLst>
              <a:ext uri="{FF2B5EF4-FFF2-40B4-BE49-F238E27FC236}">
                <a16:creationId xmlns:a16="http://schemas.microsoft.com/office/drawing/2014/main" id="{4014B5BE-F0BB-480D-BC80-01C5334790BC}"/>
              </a:ext>
            </a:extLst>
          </p:cNvPr>
          <p:cNvSpPr txBox="1"/>
          <p:nvPr/>
        </p:nvSpPr>
        <p:spPr>
          <a:xfrm>
            <a:off x="4136484" y="5537362"/>
            <a:ext cx="1202052" cy="60016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673"/>
                </a:solidFill>
                <a:effectLst/>
                <a:uLnTx/>
                <a:uFillTx/>
                <a:latin typeface="Arial"/>
                <a:ea typeface="+mn-ea"/>
                <a:cs typeface="Times New Roman" pitchFamily="18" charset="0"/>
              </a:rPr>
              <a:t>Training courses &amp; workshops</a:t>
            </a:r>
          </a:p>
        </p:txBody>
      </p:sp>
      <p:sp>
        <p:nvSpPr>
          <p:cNvPr id="36" name="TextBox 35">
            <a:extLst>
              <a:ext uri="{FF2B5EF4-FFF2-40B4-BE49-F238E27FC236}">
                <a16:creationId xmlns:a16="http://schemas.microsoft.com/office/drawing/2014/main" id="{F9937C52-BC74-4F77-AC0A-06332554600D}"/>
              </a:ext>
            </a:extLst>
          </p:cNvPr>
          <p:cNvSpPr txBox="1"/>
          <p:nvPr/>
        </p:nvSpPr>
        <p:spPr>
          <a:xfrm>
            <a:off x="5549702" y="4103494"/>
            <a:ext cx="120205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673"/>
                </a:solidFill>
                <a:effectLst/>
                <a:uLnTx/>
                <a:uFillTx/>
                <a:latin typeface="Arial"/>
                <a:ea typeface="+mn-ea"/>
                <a:cs typeface="Times New Roman" pitchFamily="18" charset="0"/>
              </a:rPr>
              <a:t>Expert missions</a:t>
            </a:r>
          </a:p>
        </p:txBody>
      </p:sp>
      <p:sp>
        <p:nvSpPr>
          <p:cNvPr id="39" name="TextBox 38">
            <a:extLst>
              <a:ext uri="{FF2B5EF4-FFF2-40B4-BE49-F238E27FC236}">
                <a16:creationId xmlns:a16="http://schemas.microsoft.com/office/drawing/2014/main" id="{C15D0791-20B5-4571-970D-9D2F07D0D714}"/>
              </a:ext>
            </a:extLst>
          </p:cNvPr>
          <p:cNvSpPr txBox="1"/>
          <p:nvPr/>
        </p:nvSpPr>
        <p:spPr>
          <a:xfrm>
            <a:off x="6987407" y="5368925"/>
            <a:ext cx="1202052" cy="60016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673"/>
                </a:solidFill>
                <a:effectLst/>
                <a:uLnTx/>
                <a:uFillTx/>
                <a:latin typeface="Arial"/>
                <a:ea typeface="+mn-ea"/>
                <a:cs typeface="Times New Roman" pitchFamily="18" charset="0"/>
              </a:rPr>
              <a:t>Conferences, symposia &amp; seminars</a:t>
            </a:r>
          </a:p>
        </p:txBody>
      </p:sp>
      <p:pic>
        <p:nvPicPr>
          <p:cNvPr id="40" name="Picture Placeholder 39">
            <a:extLst>
              <a:ext uri="{FF2B5EF4-FFF2-40B4-BE49-F238E27FC236}">
                <a16:creationId xmlns:a16="http://schemas.microsoft.com/office/drawing/2014/main" id="{69E96CF3-503C-474C-8EE4-0886A4E15D0D}"/>
              </a:ext>
            </a:extLst>
          </p:cNvPr>
          <p:cNvPicPr>
            <a:picLocks noGrp="1" noChangeAspect="1"/>
          </p:cNvPicPr>
          <p:nvPr>
            <p:ph type="pic" sz="quarter" idx="15"/>
          </p:nvPr>
        </p:nvPicPr>
        <p:blipFill>
          <a:blip r:embed="rId7" cstate="print">
            <a:extLst>
              <a:ext uri="{28A0092B-C50C-407E-A947-70E740481C1C}">
                <a14:useLocalDpi xmlns:a14="http://schemas.microsoft.com/office/drawing/2010/main" val="0"/>
              </a:ext>
            </a:extLst>
          </a:blip>
          <a:srcRect l="11301" r="11301"/>
          <a:stretch>
            <a:fillRect/>
          </a:stretch>
        </p:blipFill>
        <p:spPr>
          <a:xfrm>
            <a:off x="6710029" y="3847304"/>
            <a:ext cx="1670586" cy="1439515"/>
          </a:xfrm>
        </p:spPr>
      </p:pic>
      <p:sp>
        <p:nvSpPr>
          <p:cNvPr id="44" name="Right Brace 43">
            <a:extLst>
              <a:ext uri="{FF2B5EF4-FFF2-40B4-BE49-F238E27FC236}">
                <a16:creationId xmlns:a16="http://schemas.microsoft.com/office/drawing/2014/main" id="{7E0A8868-5F4F-4B89-8ECA-32C8D37A4FB9}"/>
              </a:ext>
            </a:extLst>
          </p:cNvPr>
          <p:cNvSpPr/>
          <p:nvPr/>
        </p:nvSpPr>
        <p:spPr>
          <a:xfrm>
            <a:off x="2784167" y="1743639"/>
            <a:ext cx="432049" cy="1895500"/>
          </a:xfrm>
          <a:prstGeom prst="rightBrace">
            <a:avLst>
              <a:gd name="adj1" fmla="val 38757"/>
              <a:gd name="adj2" fmla="val 5012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3366CC"/>
              </a:solidFill>
              <a:effectLst/>
              <a:uLnTx/>
              <a:uFillTx/>
              <a:latin typeface="Arial"/>
              <a:ea typeface="+mn-ea"/>
              <a:cs typeface="+mn-cs"/>
            </a:endParaRPr>
          </a:p>
        </p:txBody>
      </p:sp>
      <p:sp>
        <p:nvSpPr>
          <p:cNvPr id="45" name="TextBox 44">
            <a:extLst>
              <a:ext uri="{FF2B5EF4-FFF2-40B4-BE49-F238E27FC236}">
                <a16:creationId xmlns:a16="http://schemas.microsoft.com/office/drawing/2014/main" id="{40F2C36E-9738-4AA4-8E6D-B363D9FF3A8A}"/>
              </a:ext>
            </a:extLst>
          </p:cNvPr>
          <p:cNvSpPr txBox="1"/>
          <p:nvPr/>
        </p:nvSpPr>
        <p:spPr>
          <a:xfrm>
            <a:off x="6626180" y="1760008"/>
            <a:ext cx="2367488"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SV" sz="2000" b="1" i="0" u="sng" strike="noStrike" kern="1200" cap="none" spc="0" normalizeH="0" baseline="0" noProof="0" dirty="0">
                <a:ln>
                  <a:noFill/>
                </a:ln>
                <a:solidFill>
                  <a:srgbClr val="002673"/>
                </a:solidFill>
                <a:effectLst/>
                <a:uLnTx/>
                <a:uFillTx/>
                <a:latin typeface="Arial"/>
                <a:ea typeface="+mn-ea"/>
                <a:cs typeface="Times New Roman" pitchFamily="18" charset="0"/>
              </a:rPr>
              <a:t>TC </a:t>
            </a:r>
            <a:r>
              <a:rPr kumimoji="0" lang="es-SV" sz="2000" b="1" i="0" u="sng" strike="noStrike" kern="1200" cap="none" spc="0" normalizeH="0" baseline="0" noProof="0" dirty="0" err="1">
                <a:ln>
                  <a:noFill/>
                </a:ln>
                <a:solidFill>
                  <a:srgbClr val="002673"/>
                </a:solidFill>
                <a:effectLst/>
                <a:uLnTx/>
                <a:uFillTx/>
                <a:latin typeface="Arial"/>
                <a:ea typeface="+mn-ea"/>
                <a:cs typeface="Times New Roman" pitchFamily="18" charset="0"/>
              </a:rPr>
              <a:t>Projects</a:t>
            </a:r>
            <a:endParaRPr kumimoji="0" lang="es-SV" sz="2000" b="1" i="0" u="sng" strike="noStrike" kern="1200" cap="none" spc="0" normalizeH="0" baseline="0" noProof="0" dirty="0">
              <a:ln>
                <a:noFill/>
              </a:ln>
              <a:solidFill>
                <a:srgbClr val="002673"/>
              </a:solidFill>
              <a:effectLst/>
              <a:uLnTx/>
              <a:uFillTx/>
              <a:latin typeface="Arial"/>
              <a:ea typeface="+mn-ea"/>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SV" sz="2000" b="1" i="0" u="none" strike="noStrike" kern="1200" cap="none" spc="0" normalizeH="0" baseline="0" noProof="0" dirty="0" err="1">
                <a:ln>
                  <a:noFill/>
                </a:ln>
                <a:solidFill>
                  <a:srgbClr val="002673"/>
                </a:solidFill>
                <a:effectLst/>
                <a:uLnTx/>
                <a:uFillTx/>
                <a:latin typeface="Arial"/>
                <a:ea typeface="+mn-ea"/>
                <a:cs typeface="Times New Roman" pitchFamily="18" charset="0"/>
              </a:rPr>
              <a:t>National</a:t>
            </a:r>
            <a:endParaRPr kumimoji="0" lang="es-SV" sz="2000" b="1" i="0" u="none" strike="noStrike" kern="1200" cap="none" spc="0" normalizeH="0" baseline="0" noProof="0" dirty="0">
              <a:ln>
                <a:noFill/>
              </a:ln>
              <a:solidFill>
                <a:srgbClr val="002673"/>
              </a:solidFill>
              <a:effectLst/>
              <a:uLnTx/>
              <a:uFillTx/>
              <a:latin typeface="Arial"/>
              <a:ea typeface="+mn-ea"/>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SV" sz="2000" b="1" i="0" u="none" strike="noStrike" kern="1200" cap="none" spc="0" normalizeH="0" baseline="0" noProof="0" dirty="0">
                <a:ln>
                  <a:noFill/>
                </a:ln>
                <a:solidFill>
                  <a:srgbClr val="002673"/>
                </a:solidFill>
                <a:effectLst/>
                <a:uLnTx/>
                <a:uFillTx/>
                <a:latin typeface="Arial"/>
                <a:ea typeface="+mn-ea"/>
                <a:cs typeface="Times New Roman" pitchFamily="18" charset="0"/>
              </a:rPr>
              <a:t>Regional</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SV" sz="2000" b="1" i="0" u="none" strike="noStrike" kern="1200" cap="none" spc="0" normalizeH="0" baseline="0" noProof="0" dirty="0">
                <a:ln>
                  <a:noFill/>
                </a:ln>
                <a:solidFill>
                  <a:srgbClr val="002673"/>
                </a:solidFill>
                <a:effectLst/>
                <a:uLnTx/>
                <a:uFillTx/>
                <a:latin typeface="Arial"/>
                <a:ea typeface="+mn-ea"/>
                <a:cs typeface="Times New Roman" pitchFamily="18" charset="0"/>
              </a:rPr>
              <a:t>Interregional</a:t>
            </a:r>
            <a:endParaRPr kumimoji="0" lang="en-GB" sz="2000" b="1" i="0" u="none" strike="noStrike" kern="1200" cap="none" spc="0" normalizeH="0" baseline="0" noProof="0" dirty="0">
              <a:ln>
                <a:noFill/>
              </a:ln>
              <a:solidFill>
                <a:srgbClr val="002673"/>
              </a:solidFill>
              <a:effectLst/>
              <a:uLnTx/>
              <a:uFillTx/>
              <a:latin typeface="Arial"/>
              <a:ea typeface="+mn-ea"/>
              <a:cs typeface="Times New Roman" pitchFamily="18" charset="0"/>
            </a:endParaRPr>
          </a:p>
        </p:txBody>
      </p:sp>
      <p:sp>
        <p:nvSpPr>
          <p:cNvPr id="18" name="Title 1">
            <a:extLst>
              <a:ext uri="{FF2B5EF4-FFF2-40B4-BE49-F238E27FC236}">
                <a16:creationId xmlns:a16="http://schemas.microsoft.com/office/drawing/2014/main" id="{3FEF2E97-C943-431F-83C7-25B3B106C2AA}"/>
              </a:ext>
            </a:extLst>
          </p:cNvPr>
          <p:cNvSpPr txBox="1">
            <a:spLocks/>
          </p:cNvSpPr>
          <p:nvPr/>
        </p:nvSpPr>
        <p:spPr>
          <a:xfrm>
            <a:off x="278230" y="283877"/>
            <a:ext cx="6922670"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03399">
                    <a:lumMod val="75000"/>
                  </a:srgbClr>
                </a:solidFill>
                <a:effectLst/>
                <a:uLnTx/>
                <a:uFillTx/>
                <a:latin typeface="Arial "/>
                <a:ea typeface="+mj-ea"/>
                <a:cs typeface="+mj-cs"/>
              </a:rPr>
              <a:t>TC Programme Delivery Mechanisms</a:t>
            </a:r>
            <a:endParaRPr kumimoji="0" lang="en-GB" sz="2800" b="1" i="0" u="none" strike="noStrike" kern="1200" cap="none" spc="0" normalizeH="0" baseline="0" noProof="0" dirty="0">
              <a:ln>
                <a:noFill/>
              </a:ln>
              <a:solidFill>
                <a:srgbClr val="003399">
                  <a:lumMod val="75000"/>
                </a:srgbClr>
              </a:solidFill>
              <a:effectLst/>
              <a:uLnTx/>
              <a:uFillTx/>
              <a:latin typeface="Arial "/>
              <a:ea typeface="+mj-ea"/>
              <a:cs typeface="+mj-cs"/>
            </a:endParaRPr>
          </a:p>
        </p:txBody>
      </p:sp>
    </p:spTree>
    <p:extLst>
      <p:ext uri="{BB962C8B-B14F-4D97-AF65-F5344CB8AC3E}">
        <p14:creationId xmlns:p14="http://schemas.microsoft.com/office/powerpoint/2010/main" val="232083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GB" altLang="en-US" dirty="0"/>
              <a:t>TC Project Modalities</a:t>
            </a:r>
          </a:p>
        </p:txBody>
      </p:sp>
      <p:pic>
        <p:nvPicPr>
          <p:cNvPr id="153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388" y="1196975"/>
            <a:ext cx="28082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4" name="Group 7"/>
          <p:cNvGrpSpPr>
            <a:grpSpLocks/>
          </p:cNvGrpSpPr>
          <p:nvPr/>
        </p:nvGrpSpPr>
        <p:grpSpPr bwMode="auto">
          <a:xfrm>
            <a:off x="2590800" y="4797425"/>
            <a:ext cx="4968875" cy="1511300"/>
            <a:chOff x="113" y="2568"/>
            <a:chExt cx="5647" cy="1752"/>
          </a:xfrm>
        </p:grpSpPr>
        <p:grpSp>
          <p:nvGrpSpPr>
            <p:cNvPr id="15369" name="Group 8"/>
            <p:cNvGrpSpPr>
              <a:grpSpLocks/>
            </p:cNvGrpSpPr>
            <p:nvPr/>
          </p:nvGrpSpPr>
          <p:grpSpPr bwMode="auto">
            <a:xfrm>
              <a:off x="2562" y="2568"/>
              <a:ext cx="3198" cy="1752"/>
              <a:chOff x="2381" y="2588"/>
              <a:chExt cx="3379" cy="1732"/>
            </a:xfrm>
          </p:grpSpPr>
          <p:pic>
            <p:nvPicPr>
              <p:cNvPr id="15371" name="Picture 9"/>
              <p:cNvPicPr>
                <a:picLocks noChangeAspect="1" noChangeArrowheads="1"/>
              </p:cNvPicPr>
              <p:nvPr/>
            </p:nvPicPr>
            <p:blipFill>
              <a:blip r:embed="rId4">
                <a:extLst>
                  <a:ext uri="{28A0092B-C50C-407E-A947-70E740481C1C}">
                    <a14:useLocalDpi xmlns:a14="http://schemas.microsoft.com/office/drawing/2010/main" val="0"/>
                  </a:ext>
                </a:extLst>
              </a:blip>
              <a:srcRect l="1666" t="3377" r="34744" b="53311"/>
              <a:stretch>
                <a:fillRect/>
              </a:stretch>
            </p:blipFill>
            <p:spPr bwMode="auto">
              <a:xfrm>
                <a:off x="2381" y="2588"/>
                <a:ext cx="3379" cy="1732"/>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
            <p:nvSpPr>
              <p:cNvPr id="15372" name="Rectangle 10"/>
              <p:cNvSpPr>
                <a:spLocks noChangeArrowheads="1"/>
              </p:cNvSpPr>
              <p:nvPr/>
            </p:nvSpPr>
            <p:spPr bwMode="auto">
              <a:xfrm>
                <a:off x="2381" y="3475"/>
                <a:ext cx="317" cy="680"/>
              </a:xfrm>
              <a:prstGeom prst="rect">
                <a:avLst/>
              </a:prstGeom>
              <a:solidFill>
                <a:srgbClr val="CCFFFF"/>
              </a:solidFill>
              <a:ln w="9525">
                <a:solidFill>
                  <a:srgbClr val="CCFFFF"/>
                </a:solidFill>
                <a:miter lim="800000"/>
                <a:headEnd/>
                <a:tailEnd/>
              </a:ln>
            </p:spPr>
            <p:txBody>
              <a:bodyPr wrap="none" anchor="ct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400">
                    <a:solidFill>
                      <a:srgbClr val="FFFFCC"/>
                    </a:solidFill>
                    <a:latin typeface="Arial" charset="0"/>
                  </a:defRPr>
                </a:lvl4pPr>
                <a:lvl5pPr marL="2057400" indent="-228600" eaLnBrk="0" hangingPunct="0">
                  <a:spcBef>
                    <a:spcPct val="20000"/>
                  </a:spcBef>
                  <a:buClr>
                    <a:srgbClr val="99CCFF"/>
                  </a:buClr>
                  <a:buSzPct val="110000"/>
                  <a:buChar char="•"/>
                  <a:defRPr sz="24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4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4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4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400">
                    <a:solidFill>
                      <a:srgbClr val="FFFFCC"/>
                    </a:solidFill>
                    <a:latin typeface="Arial" charset="0"/>
                  </a:defRPr>
                </a:lvl9pPr>
              </a:lstStyle>
              <a:p>
                <a:pPr algn="ctr" eaLnBrk="1" hangingPunct="1">
                  <a:spcBef>
                    <a:spcPct val="0"/>
                  </a:spcBef>
                  <a:buClrTx/>
                  <a:buSzTx/>
                  <a:buFontTx/>
                  <a:buNone/>
                </a:pPr>
                <a:endParaRPr lang="de-AT" altLang="en-US" sz="2400">
                  <a:solidFill>
                    <a:schemeClr val="tx1"/>
                  </a:solidFill>
                  <a:latin typeface="Times New Roman" pitchFamily="18" charset="0"/>
                </a:endParaRPr>
              </a:p>
            </p:txBody>
          </p:sp>
        </p:grpSp>
        <p:sp>
          <p:nvSpPr>
            <p:cNvPr id="15370" name="Rectangle 11"/>
            <p:cNvSpPr>
              <a:spLocks noChangeArrowheads="1"/>
            </p:cNvSpPr>
            <p:nvPr/>
          </p:nvSpPr>
          <p:spPr bwMode="auto">
            <a:xfrm>
              <a:off x="113" y="2568"/>
              <a:ext cx="289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400">
                  <a:solidFill>
                    <a:srgbClr val="FFFFCC"/>
                  </a:solidFill>
                  <a:latin typeface="Arial" charset="0"/>
                </a:defRPr>
              </a:lvl4pPr>
              <a:lvl5pPr marL="2057400" indent="-228600" eaLnBrk="0" hangingPunct="0">
                <a:spcBef>
                  <a:spcPct val="20000"/>
                </a:spcBef>
                <a:buClr>
                  <a:srgbClr val="99CCFF"/>
                </a:buClr>
                <a:buSzPct val="110000"/>
                <a:buChar char="•"/>
                <a:defRPr sz="24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4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4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4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400">
                  <a:solidFill>
                    <a:srgbClr val="FFFFCC"/>
                  </a:solidFill>
                  <a:latin typeface="Arial" charset="0"/>
                </a:defRPr>
              </a:lvl9pPr>
            </a:lstStyle>
            <a:p>
              <a:pPr eaLnBrk="1" hangingPunct="1">
                <a:spcBef>
                  <a:spcPct val="0"/>
                </a:spcBef>
                <a:buClrTx/>
                <a:buSzTx/>
                <a:buFontTx/>
                <a:buNone/>
              </a:pPr>
              <a:endParaRPr lang="de-DE" altLang="en-US">
                <a:latin typeface="Times New Roman" pitchFamily="18" charset="0"/>
              </a:endParaRPr>
            </a:p>
          </p:txBody>
        </p:sp>
      </p:grpSp>
      <p:pic>
        <p:nvPicPr>
          <p:cNvPr id="1536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388" y="2852738"/>
            <a:ext cx="2808287"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16"/>
          <p:cNvSpPr txBox="1">
            <a:spLocks noChangeArrowheads="1"/>
          </p:cNvSpPr>
          <p:nvPr/>
        </p:nvSpPr>
        <p:spPr bwMode="auto">
          <a:xfrm>
            <a:off x="250825" y="1628775"/>
            <a:ext cx="4714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400">
                <a:solidFill>
                  <a:srgbClr val="FFFFCC"/>
                </a:solidFill>
                <a:latin typeface="Arial" charset="0"/>
              </a:defRPr>
            </a:lvl4pPr>
            <a:lvl5pPr marL="2057400" indent="-228600" eaLnBrk="0" hangingPunct="0">
              <a:spcBef>
                <a:spcPct val="20000"/>
              </a:spcBef>
              <a:buClr>
                <a:srgbClr val="99CCFF"/>
              </a:buClr>
              <a:buSzPct val="110000"/>
              <a:buChar char="•"/>
              <a:defRPr sz="24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4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4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4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400">
                <a:solidFill>
                  <a:srgbClr val="FFFFCC"/>
                </a:solidFill>
                <a:latin typeface="Arial" charset="0"/>
              </a:defRPr>
            </a:lvl9pPr>
          </a:lstStyle>
          <a:p>
            <a:pPr eaLnBrk="1" hangingPunct="1">
              <a:spcBef>
                <a:spcPct val="50000"/>
              </a:spcBef>
              <a:buClrTx/>
              <a:buSzTx/>
            </a:pPr>
            <a:r>
              <a:rPr lang="en-GB" altLang="en-US" sz="3000" b="1" i="1">
                <a:solidFill>
                  <a:schemeClr val="tx1"/>
                </a:solidFill>
              </a:rPr>
              <a:t> National Projects</a:t>
            </a:r>
            <a:endParaRPr lang="en-US" altLang="en-US" sz="3000" b="1" i="1">
              <a:solidFill>
                <a:schemeClr val="tx1"/>
              </a:solidFill>
            </a:endParaRPr>
          </a:p>
        </p:txBody>
      </p:sp>
      <p:sp>
        <p:nvSpPr>
          <p:cNvPr id="15367" name="Text Box 17"/>
          <p:cNvSpPr txBox="1">
            <a:spLocks noChangeArrowheads="1"/>
          </p:cNvSpPr>
          <p:nvPr/>
        </p:nvSpPr>
        <p:spPr bwMode="auto">
          <a:xfrm>
            <a:off x="250825" y="3284538"/>
            <a:ext cx="50403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400">
                <a:solidFill>
                  <a:srgbClr val="FFFFCC"/>
                </a:solidFill>
                <a:latin typeface="Arial" charset="0"/>
              </a:defRPr>
            </a:lvl4pPr>
            <a:lvl5pPr marL="2057400" indent="-228600" eaLnBrk="0" hangingPunct="0">
              <a:spcBef>
                <a:spcPct val="20000"/>
              </a:spcBef>
              <a:buClr>
                <a:srgbClr val="99CCFF"/>
              </a:buClr>
              <a:buSzPct val="110000"/>
              <a:buChar char="•"/>
              <a:defRPr sz="24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4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4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4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400">
                <a:solidFill>
                  <a:srgbClr val="FFFFCC"/>
                </a:solidFill>
                <a:latin typeface="Arial" charset="0"/>
              </a:defRPr>
            </a:lvl9pPr>
          </a:lstStyle>
          <a:p>
            <a:pPr eaLnBrk="1" hangingPunct="1">
              <a:spcBef>
                <a:spcPct val="50000"/>
              </a:spcBef>
              <a:buClrTx/>
              <a:buSzTx/>
            </a:pPr>
            <a:r>
              <a:rPr lang="en-GB" altLang="en-US" sz="3000" b="1" i="1">
                <a:solidFill>
                  <a:schemeClr val="tx1"/>
                </a:solidFill>
              </a:rPr>
              <a:t> Regional Projects</a:t>
            </a:r>
            <a:endParaRPr lang="en-US" altLang="en-US" sz="3000" b="1" i="1">
              <a:solidFill>
                <a:schemeClr val="tx1"/>
              </a:solidFill>
            </a:endParaRPr>
          </a:p>
        </p:txBody>
      </p:sp>
      <p:sp>
        <p:nvSpPr>
          <p:cNvPr id="15368" name="Text Box 18"/>
          <p:cNvSpPr txBox="1">
            <a:spLocks noChangeArrowheads="1"/>
          </p:cNvSpPr>
          <p:nvPr/>
        </p:nvSpPr>
        <p:spPr bwMode="auto">
          <a:xfrm>
            <a:off x="250825" y="5084763"/>
            <a:ext cx="50403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400">
                <a:solidFill>
                  <a:srgbClr val="FFFFCC"/>
                </a:solidFill>
                <a:latin typeface="Arial" charset="0"/>
              </a:defRPr>
            </a:lvl4pPr>
            <a:lvl5pPr marL="2057400" indent="-228600" eaLnBrk="0" hangingPunct="0">
              <a:spcBef>
                <a:spcPct val="20000"/>
              </a:spcBef>
              <a:buClr>
                <a:srgbClr val="99CCFF"/>
              </a:buClr>
              <a:buSzPct val="110000"/>
              <a:buChar char="•"/>
              <a:defRPr sz="24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4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4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4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400">
                <a:solidFill>
                  <a:srgbClr val="FFFFCC"/>
                </a:solidFill>
                <a:latin typeface="Arial" charset="0"/>
              </a:defRPr>
            </a:lvl9pPr>
          </a:lstStyle>
          <a:p>
            <a:pPr eaLnBrk="1" hangingPunct="1">
              <a:spcBef>
                <a:spcPct val="50000"/>
              </a:spcBef>
              <a:buClrTx/>
              <a:buSzTx/>
            </a:pPr>
            <a:r>
              <a:rPr lang="en-GB" altLang="en-US" sz="3000" b="1" i="1">
                <a:solidFill>
                  <a:schemeClr val="tx1"/>
                </a:solidFill>
              </a:rPr>
              <a:t> Interregional Projects</a:t>
            </a:r>
            <a:endParaRPr lang="en-US" altLang="en-US" sz="3000" b="1" i="1">
              <a:solidFill>
                <a:schemeClr val="tx1"/>
              </a:solidFill>
            </a:endParaRPr>
          </a:p>
        </p:txBody>
      </p:sp>
      <p:sp>
        <p:nvSpPr>
          <p:cNvPr id="2" name="Slide Number Placeholder 1"/>
          <p:cNvSpPr>
            <a:spLocks noGrp="1"/>
          </p:cNvSpPr>
          <p:nvPr>
            <p:ph type="sldNum" sz="quarter" idx="12"/>
          </p:nvPr>
        </p:nvSpPr>
        <p:spPr/>
        <p:txBody>
          <a:bodyPr/>
          <a:lstStyle/>
          <a:p>
            <a:pPr>
              <a:defRPr/>
            </a:pPr>
            <a:fld id="{B1F5EC2B-08DF-4FDE-9663-008C153BB0DA}" type="slidenum">
              <a:rPr lang="en-GB" smtClean="0"/>
              <a:pPr>
                <a:defRPr/>
              </a:pPr>
              <a:t>4</a:t>
            </a:fld>
            <a:endParaRPr lang="en-GB"/>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266F-67B4-4FB3-A87E-4D8CAFB8C8FF}"/>
              </a:ext>
            </a:extLst>
          </p:cNvPr>
          <p:cNvSpPr>
            <a:spLocks noGrp="1"/>
          </p:cNvSpPr>
          <p:nvPr>
            <p:ph type="title"/>
          </p:nvPr>
        </p:nvSpPr>
        <p:spPr>
          <a:xfrm>
            <a:off x="251520" y="44624"/>
            <a:ext cx="6120680" cy="864096"/>
          </a:xfrm>
        </p:spPr>
        <p:txBody>
          <a:bodyPr>
            <a:normAutofit fontScale="90000"/>
          </a:bodyPr>
          <a:lstStyle/>
          <a:p>
            <a:r>
              <a:rPr lang="en-GB" sz="2800" dirty="0"/>
              <a:t>INT/2/023 - SMRs: Project Background </a:t>
            </a:r>
          </a:p>
        </p:txBody>
      </p:sp>
      <p:sp>
        <p:nvSpPr>
          <p:cNvPr id="3" name="Content Placeholder 2">
            <a:extLst>
              <a:ext uri="{FF2B5EF4-FFF2-40B4-BE49-F238E27FC236}">
                <a16:creationId xmlns:a16="http://schemas.microsoft.com/office/drawing/2014/main" id="{1765412F-ABDF-449F-ABF8-57C48551243F}"/>
              </a:ext>
            </a:extLst>
          </p:cNvPr>
          <p:cNvSpPr>
            <a:spLocks noGrp="1"/>
          </p:cNvSpPr>
          <p:nvPr>
            <p:ph idx="1"/>
          </p:nvPr>
        </p:nvSpPr>
        <p:spPr>
          <a:xfrm>
            <a:off x="432000" y="897247"/>
            <a:ext cx="8280000" cy="5904656"/>
          </a:xfrm>
        </p:spPr>
        <p:txBody>
          <a:bodyPr>
            <a:normAutofit/>
          </a:bodyPr>
          <a:lstStyle/>
          <a:p>
            <a:pPr algn="just">
              <a:lnSpc>
                <a:spcPct val="120000"/>
              </a:lnSpc>
              <a:spcBef>
                <a:spcPts val="900"/>
              </a:spcBef>
            </a:pPr>
            <a:r>
              <a:rPr lang="en-GB" sz="2100" b="1" dirty="0">
                <a:solidFill>
                  <a:schemeClr val="tx2"/>
                </a:solidFill>
              </a:rPr>
              <a:t>Project Title:</a:t>
            </a:r>
            <a:r>
              <a:rPr lang="en-GB" sz="2100" dirty="0"/>
              <a:t> Supporting Member States’ Capacity Building on Small Modular Reactors and Micro-reactors and their Technology and Applications as a Contribution of Nuclear Power to the Mitigation of Climate Change</a:t>
            </a:r>
          </a:p>
          <a:p>
            <a:pPr marL="0" indent="0" algn="just">
              <a:lnSpc>
                <a:spcPct val="120000"/>
              </a:lnSpc>
              <a:spcBef>
                <a:spcPts val="900"/>
              </a:spcBef>
              <a:buNone/>
            </a:pPr>
            <a:endParaRPr lang="en-GB" sz="2100" dirty="0"/>
          </a:p>
          <a:p>
            <a:pPr>
              <a:lnSpc>
                <a:spcPct val="120000"/>
              </a:lnSpc>
              <a:spcBef>
                <a:spcPts val="900"/>
              </a:spcBef>
            </a:pPr>
            <a:r>
              <a:rPr lang="en-GB" sz="2100" b="1" dirty="0">
                <a:solidFill>
                  <a:schemeClr val="tx2"/>
                </a:solidFill>
              </a:rPr>
              <a:t>Duration: </a:t>
            </a:r>
            <a:r>
              <a:rPr lang="en-GB" sz="2100" dirty="0"/>
              <a:t>2022</a:t>
            </a:r>
            <a:r>
              <a:rPr lang="en-GB" sz="2100" dirty="0">
                <a:latin typeface="Arial" panose="020B0604020202020204" pitchFamily="34" charset="0"/>
                <a:cs typeface="Arial" panose="020B0604020202020204" pitchFamily="34" charset="0"/>
              </a:rPr>
              <a:t>–</a:t>
            </a:r>
            <a:r>
              <a:rPr lang="en-GB" sz="2100" dirty="0"/>
              <a:t>2025 (4 years) </a:t>
            </a:r>
          </a:p>
          <a:p>
            <a:pPr marL="0" indent="0">
              <a:lnSpc>
                <a:spcPct val="120000"/>
              </a:lnSpc>
              <a:spcBef>
                <a:spcPts val="900"/>
              </a:spcBef>
              <a:buNone/>
            </a:pPr>
            <a:endParaRPr lang="en-GB" sz="2100" dirty="0"/>
          </a:p>
          <a:p>
            <a:pPr>
              <a:lnSpc>
                <a:spcPct val="120000"/>
              </a:lnSpc>
              <a:spcBef>
                <a:spcPts val="900"/>
              </a:spcBef>
            </a:pPr>
            <a:r>
              <a:rPr lang="en-GB" sz="2100" b="1" dirty="0" err="1">
                <a:solidFill>
                  <a:schemeClr val="tx2"/>
                </a:solidFill>
              </a:rPr>
              <a:t>FoA</a:t>
            </a:r>
            <a:r>
              <a:rPr lang="en-GB" sz="2100" b="1" dirty="0">
                <a:solidFill>
                  <a:schemeClr val="tx2"/>
                </a:solidFill>
              </a:rPr>
              <a:t> 6</a:t>
            </a:r>
            <a:r>
              <a:rPr lang="en-GB" sz="2100" dirty="0">
                <a:solidFill>
                  <a:schemeClr val="tx2"/>
                </a:solidFill>
              </a:rPr>
              <a:t>:</a:t>
            </a:r>
            <a:r>
              <a:rPr lang="en-GB" sz="2100" dirty="0"/>
              <a:t> Nuclear Power Reactors </a:t>
            </a:r>
          </a:p>
          <a:p>
            <a:pPr marL="0" indent="0">
              <a:lnSpc>
                <a:spcPct val="120000"/>
              </a:lnSpc>
              <a:spcBef>
                <a:spcPts val="900"/>
              </a:spcBef>
              <a:buNone/>
            </a:pPr>
            <a:endParaRPr lang="en-GB" sz="2100" dirty="0"/>
          </a:p>
          <a:p>
            <a:pPr>
              <a:lnSpc>
                <a:spcPct val="120000"/>
              </a:lnSpc>
              <a:spcBef>
                <a:spcPts val="900"/>
              </a:spcBef>
            </a:pPr>
            <a:r>
              <a:rPr lang="en-US" sz="2100" b="1" dirty="0">
                <a:solidFill>
                  <a:schemeClr val="tx2"/>
                </a:solidFill>
              </a:rPr>
              <a:t>Funding sources:</a:t>
            </a:r>
            <a:r>
              <a:rPr lang="en-US" sz="2100" b="1" dirty="0"/>
              <a:t> </a:t>
            </a:r>
            <a:br>
              <a:rPr lang="en-US" sz="2100" b="1" dirty="0"/>
            </a:br>
            <a:r>
              <a:rPr lang="en-US" sz="2100" b="1" dirty="0"/>
              <a:t>TCF </a:t>
            </a:r>
            <a:r>
              <a:rPr lang="en-US" sz="2100" dirty="0"/>
              <a:t>1,053,675 EUR</a:t>
            </a:r>
            <a:br>
              <a:rPr lang="en-US" sz="2100" dirty="0"/>
            </a:br>
            <a:r>
              <a:rPr lang="en-US" sz="2100" b="1" dirty="0"/>
              <a:t>EBT </a:t>
            </a:r>
            <a:r>
              <a:rPr lang="en-US" sz="2100" dirty="0"/>
              <a:t>1,231,125 EUR</a:t>
            </a:r>
            <a:endParaRPr lang="en-US" sz="2100" dirty="0">
              <a:solidFill>
                <a:srgbClr val="FF0000"/>
              </a:solidFill>
            </a:endParaRPr>
          </a:p>
        </p:txBody>
      </p:sp>
      <p:sp>
        <p:nvSpPr>
          <p:cNvPr id="4" name="Slide Number Placeholder 3">
            <a:extLst>
              <a:ext uri="{FF2B5EF4-FFF2-40B4-BE49-F238E27FC236}">
                <a16:creationId xmlns:a16="http://schemas.microsoft.com/office/drawing/2014/main" id="{A17D5A4C-C5D8-408B-B83C-09CDCF504095}"/>
              </a:ext>
            </a:extLst>
          </p:cNvPr>
          <p:cNvSpPr>
            <a:spLocks noGrp="1"/>
          </p:cNvSpPr>
          <p:nvPr>
            <p:ph type="sldNum" sz="quarter" idx="12"/>
          </p:nvPr>
        </p:nvSpPr>
        <p:spPr/>
        <p:txBody>
          <a:bodyPr/>
          <a:lstStyle/>
          <a:p>
            <a:fld id="{23A0628E-C12F-4F8C-9895-BCD5E30100D3}" type="slidenum">
              <a:rPr lang="en-US" smtClean="0"/>
              <a:pPr/>
              <a:t>5</a:t>
            </a:fld>
            <a:endParaRPr lang="en-US" dirty="0"/>
          </a:p>
        </p:txBody>
      </p:sp>
    </p:spTree>
    <p:extLst>
      <p:ext uri="{BB962C8B-B14F-4D97-AF65-F5344CB8AC3E}">
        <p14:creationId xmlns:p14="http://schemas.microsoft.com/office/powerpoint/2010/main" val="111810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266F-67B4-4FB3-A87E-4D8CAFB8C8FF}"/>
              </a:ext>
            </a:extLst>
          </p:cNvPr>
          <p:cNvSpPr>
            <a:spLocks noGrp="1"/>
          </p:cNvSpPr>
          <p:nvPr>
            <p:ph type="title"/>
          </p:nvPr>
        </p:nvSpPr>
        <p:spPr>
          <a:xfrm>
            <a:off x="251520" y="44624"/>
            <a:ext cx="6120680" cy="864096"/>
          </a:xfrm>
        </p:spPr>
        <p:txBody>
          <a:bodyPr>
            <a:normAutofit/>
          </a:bodyPr>
          <a:lstStyle/>
          <a:p>
            <a:r>
              <a:rPr lang="en-GB" sz="2800" dirty="0"/>
              <a:t>INT/2/023 Project Objectives </a:t>
            </a:r>
          </a:p>
        </p:txBody>
      </p:sp>
      <p:sp>
        <p:nvSpPr>
          <p:cNvPr id="3" name="Content Placeholder 2">
            <a:extLst>
              <a:ext uri="{FF2B5EF4-FFF2-40B4-BE49-F238E27FC236}">
                <a16:creationId xmlns:a16="http://schemas.microsoft.com/office/drawing/2014/main" id="{1765412F-ABDF-449F-ABF8-57C48551243F}"/>
              </a:ext>
            </a:extLst>
          </p:cNvPr>
          <p:cNvSpPr>
            <a:spLocks noGrp="1"/>
          </p:cNvSpPr>
          <p:nvPr>
            <p:ph idx="1"/>
          </p:nvPr>
        </p:nvSpPr>
        <p:spPr>
          <a:xfrm>
            <a:off x="161925" y="897247"/>
            <a:ext cx="8550075" cy="5904656"/>
          </a:xfrm>
        </p:spPr>
        <p:txBody>
          <a:bodyPr vert="horz" lIns="91440" tIns="45720" rIns="91440" bIns="45720" rtlCol="0" anchor="t">
            <a:normAutofit fontScale="40000" lnSpcReduction="20000"/>
          </a:bodyPr>
          <a:lstStyle/>
          <a:p>
            <a:pPr marL="609600" lvl="1" indent="-342900" algn="just" defTabSz="444500">
              <a:buFont typeface="Arial" panose="020B0604020202020204" pitchFamily="34" charset="0"/>
              <a:buChar char="•"/>
              <a:defRPr/>
            </a:pPr>
            <a:r>
              <a:rPr lang="en-GB" sz="4500" dirty="0">
                <a:solidFill>
                  <a:schemeClr val="bg2">
                    <a:lumMod val="10000"/>
                  </a:schemeClr>
                </a:solidFill>
                <a:latin typeface="+mn-lt"/>
              </a:rPr>
              <a:t>Support Member States in the </a:t>
            </a:r>
            <a:r>
              <a:rPr lang="en-GB" sz="4500" b="1" dirty="0">
                <a:solidFill>
                  <a:schemeClr val="bg2">
                    <a:lumMod val="10000"/>
                  </a:schemeClr>
                </a:solidFill>
                <a:latin typeface="+mn-lt"/>
              </a:rPr>
              <a:t>deployment of Small Modular Reactors (SMRs) and Micro-reactors (MRs)</a:t>
            </a:r>
          </a:p>
          <a:p>
            <a:pPr marL="266700" lvl="1" indent="0" algn="just" defTabSz="444500">
              <a:buNone/>
              <a:defRPr/>
            </a:pPr>
            <a:endParaRPr lang="en-GB" sz="4500" dirty="0">
              <a:solidFill>
                <a:schemeClr val="bg2">
                  <a:lumMod val="10000"/>
                </a:schemeClr>
              </a:solidFill>
              <a:latin typeface="+mn-lt"/>
            </a:endParaRPr>
          </a:p>
          <a:p>
            <a:pPr marL="609600" lvl="1" indent="-342900" algn="just" defTabSz="444500">
              <a:buFont typeface="Arial" panose="020B0604020202020204" pitchFamily="34" charset="0"/>
              <a:buChar char="•"/>
              <a:defRPr/>
            </a:pPr>
            <a:r>
              <a:rPr lang="en-GB" sz="4500" dirty="0">
                <a:solidFill>
                  <a:schemeClr val="bg2">
                    <a:lumMod val="10000"/>
                  </a:schemeClr>
                </a:solidFill>
                <a:latin typeface="+mn-lt"/>
              </a:rPr>
              <a:t>Enable </a:t>
            </a:r>
            <a:r>
              <a:rPr lang="en-GB" sz="4500" b="1" dirty="0">
                <a:solidFill>
                  <a:schemeClr val="bg2">
                    <a:lumMod val="10000"/>
                  </a:schemeClr>
                </a:solidFill>
                <a:latin typeface="+mn-lt"/>
              </a:rPr>
              <a:t>national stakeholders to understand key characteristics of SMR and MR technologies and their applications </a:t>
            </a:r>
            <a:r>
              <a:rPr lang="en-GB" sz="4500" dirty="0">
                <a:solidFill>
                  <a:schemeClr val="bg2">
                    <a:lumMod val="10000"/>
                  </a:schemeClr>
                </a:solidFill>
                <a:latin typeface="+mn-lt"/>
              </a:rPr>
              <a:t>– to formulate, in line with IAEA Safety Standards, country specific legal and regulatory frameworks, as well as generic user requirements and criteria for SMR technologies</a:t>
            </a:r>
          </a:p>
          <a:p>
            <a:pPr marL="266700" lvl="1" indent="0" algn="just" defTabSz="444500">
              <a:buNone/>
              <a:defRPr/>
            </a:pPr>
            <a:endParaRPr lang="en-GB" sz="4500" dirty="0">
              <a:solidFill>
                <a:schemeClr val="bg2">
                  <a:lumMod val="10000"/>
                </a:schemeClr>
              </a:solidFill>
              <a:latin typeface="+mn-lt"/>
            </a:endParaRPr>
          </a:p>
          <a:p>
            <a:pPr marL="609600" lvl="1" indent="-342900" algn="just" defTabSz="444500">
              <a:buFont typeface="Arial" panose="020B0604020202020204" pitchFamily="34" charset="0"/>
              <a:buChar char="•"/>
              <a:defRPr/>
            </a:pPr>
            <a:r>
              <a:rPr lang="en-GB" sz="4500" dirty="0">
                <a:solidFill>
                  <a:schemeClr val="bg2">
                    <a:lumMod val="10000"/>
                  </a:schemeClr>
                </a:solidFill>
                <a:latin typeface="+mn-lt"/>
              </a:rPr>
              <a:t>Enabling </a:t>
            </a:r>
            <a:r>
              <a:rPr lang="en-GB" sz="4500" b="1" dirty="0">
                <a:solidFill>
                  <a:schemeClr val="bg2">
                    <a:lumMod val="10000"/>
                  </a:schemeClr>
                </a:solidFill>
                <a:latin typeface="+mn-lt"/>
              </a:rPr>
              <a:t>effective capacity building through training and technology transfer activities</a:t>
            </a:r>
            <a:r>
              <a:rPr lang="en-GB" sz="4500" dirty="0">
                <a:solidFill>
                  <a:schemeClr val="bg2">
                    <a:lumMod val="10000"/>
                  </a:schemeClr>
                </a:solidFill>
                <a:latin typeface="+mn-lt"/>
              </a:rPr>
              <a:t> on all aspects of SMR development, including siting, design; technology; engineering, construction, commissioning, operation, maintenance, human resource management; fuel cycle; waste management; decommissioning; economics; financing; nuclear safety and security; emergency preparedness and response arrangements; and legal framework</a:t>
            </a:r>
          </a:p>
          <a:p>
            <a:pPr marL="266700" lvl="1" indent="0" algn="just" defTabSz="444500">
              <a:buNone/>
              <a:defRPr/>
            </a:pPr>
            <a:endParaRPr lang="en-GB" sz="4500" dirty="0">
              <a:solidFill>
                <a:schemeClr val="bg2">
                  <a:lumMod val="10000"/>
                </a:schemeClr>
              </a:solidFill>
              <a:latin typeface="+mn-lt"/>
            </a:endParaRPr>
          </a:p>
          <a:p>
            <a:pPr marL="609600" lvl="1" indent="-342900" algn="just" defTabSz="444500">
              <a:buFont typeface="Arial" panose="020B0604020202020204" pitchFamily="34" charset="0"/>
              <a:buChar char="•"/>
              <a:defRPr/>
            </a:pPr>
            <a:r>
              <a:rPr lang="en-GB" sz="4500" b="1" dirty="0">
                <a:solidFill>
                  <a:schemeClr val="bg2">
                    <a:lumMod val="10000"/>
                  </a:schemeClr>
                </a:solidFill>
                <a:latin typeface="+mn-lt"/>
              </a:rPr>
              <a:t>Sharing of regulatory experience and user requirements </a:t>
            </a:r>
            <a:r>
              <a:rPr lang="en-GB" sz="4500" dirty="0">
                <a:solidFill>
                  <a:schemeClr val="bg2">
                    <a:lumMod val="10000"/>
                  </a:schemeClr>
                </a:solidFill>
                <a:latin typeface="+mn-lt"/>
              </a:rPr>
              <a:t>among countries</a:t>
            </a:r>
          </a:p>
          <a:p>
            <a:pPr marL="266700" lvl="1" indent="0" algn="just" defTabSz="444500">
              <a:buNone/>
              <a:defRPr/>
            </a:pPr>
            <a:endParaRPr lang="en-GB" sz="4500" dirty="0">
              <a:solidFill>
                <a:schemeClr val="bg2">
                  <a:lumMod val="10000"/>
                </a:schemeClr>
              </a:solidFill>
              <a:latin typeface="+mn-lt"/>
            </a:endParaRPr>
          </a:p>
          <a:p>
            <a:pPr marL="609600" lvl="1" indent="-342900" algn="just" defTabSz="444500">
              <a:buFont typeface="Arial" panose="020B0604020202020204" pitchFamily="34" charset="0"/>
              <a:buChar char="•"/>
              <a:defRPr/>
            </a:pPr>
            <a:r>
              <a:rPr lang="en-GB" sz="4500" dirty="0">
                <a:solidFill>
                  <a:schemeClr val="bg2">
                    <a:lumMod val="10000"/>
                  </a:schemeClr>
                </a:solidFill>
                <a:latin typeface="+mn-lt"/>
              </a:rPr>
              <a:t>Supporting participating countries to receive </a:t>
            </a:r>
            <a:r>
              <a:rPr lang="en-GB" sz="4500" b="1" dirty="0">
                <a:solidFill>
                  <a:schemeClr val="bg2">
                    <a:lumMod val="10000"/>
                  </a:schemeClr>
                </a:solidFill>
                <a:latin typeface="+mn-lt"/>
              </a:rPr>
              <a:t>technical assistance </a:t>
            </a:r>
            <a:r>
              <a:rPr lang="en-GB" sz="4500" dirty="0">
                <a:solidFill>
                  <a:schemeClr val="bg2">
                    <a:lumMod val="10000"/>
                  </a:schemeClr>
                </a:solidFill>
                <a:latin typeface="+mn-lt"/>
              </a:rPr>
              <a:t>to evaluate contribution of SMRs and MRs and their </a:t>
            </a:r>
            <a:r>
              <a:rPr lang="en-GB" sz="4500" b="1" dirty="0">
                <a:solidFill>
                  <a:schemeClr val="bg2">
                    <a:lumMod val="10000"/>
                  </a:schemeClr>
                </a:solidFill>
                <a:latin typeface="+mn-lt"/>
              </a:rPr>
              <a:t>potential electric and non-electric applications</a:t>
            </a:r>
            <a:r>
              <a:rPr lang="en-GB" sz="4500" dirty="0">
                <a:solidFill>
                  <a:schemeClr val="bg2">
                    <a:lumMod val="10000"/>
                  </a:schemeClr>
                </a:solidFill>
                <a:latin typeface="+mn-lt"/>
              </a:rPr>
              <a:t> (in line with SDGs 6, 7, 9, 12 and 13)</a:t>
            </a:r>
            <a:endParaRPr lang="en-GB" sz="4500" dirty="0">
              <a:solidFill>
                <a:schemeClr val="bg2">
                  <a:lumMod val="10000"/>
                </a:schemeClr>
              </a:solidFill>
              <a:latin typeface="+mn-lt"/>
              <a:cs typeface="Arial"/>
            </a:endParaRPr>
          </a:p>
          <a:p>
            <a:pPr algn="just">
              <a:lnSpc>
                <a:spcPct val="120000"/>
              </a:lnSpc>
              <a:spcBef>
                <a:spcPts val="900"/>
              </a:spcBef>
            </a:pPr>
            <a:endParaRPr lang="en-US" sz="2800" dirty="0">
              <a:solidFill>
                <a:srgbClr val="FF0000"/>
              </a:solidFill>
            </a:endParaRPr>
          </a:p>
        </p:txBody>
      </p:sp>
      <p:sp>
        <p:nvSpPr>
          <p:cNvPr id="4" name="Slide Number Placeholder 3">
            <a:extLst>
              <a:ext uri="{FF2B5EF4-FFF2-40B4-BE49-F238E27FC236}">
                <a16:creationId xmlns:a16="http://schemas.microsoft.com/office/drawing/2014/main" id="{A17D5A4C-C5D8-408B-B83C-09CDCF504095}"/>
              </a:ext>
            </a:extLst>
          </p:cNvPr>
          <p:cNvSpPr>
            <a:spLocks noGrp="1"/>
          </p:cNvSpPr>
          <p:nvPr>
            <p:ph type="sldNum" sz="quarter" idx="12"/>
          </p:nvPr>
        </p:nvSpPr>
        <p:spPr/>
        <p:txBody>
          <a:bodyPr/>
          <a:lstStyle/>
          <a:p>
            <a:fld id="{23A0628E-C12F-4F8C-9895-BCD5E30100D3}" type="slidenum">
              <a:rPr lang="en-US" smtClean="0"/>
              <a:pPr/>
              <a:t>6</a:t>
            </a:fld>
            <a:endParaRPr lang="en-US" dirty="0"/>
          </a:p>
        </p:txBody>
      </p:sp>
    </p:spTree>
    <p:extLst>
      <p:ext uri="{BB962C8B-B14F-4D97-AF65-F5344CB8AC3E}">
        <p14:creationId xmlns:p14="http://schemas.microsoft.com/office/powerpoint/2010/main" val="164586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266F-67B4-4FB3-A87E-4D8CAFB8C8FF}"/>
              </a:ext>
            </a:extLst>
          </p:cNvPr>
          <p:cNvSpPr>
            <a:spLocks noGrp="1"/>
          </p:cNvSpPr>
          <p:nvPr>
            <p:ph type="title"/>
          </p:nvPr>
        </p:nvSpPr>
        <p:spPr>
          <a:xfrm>
            <a:off x="251520" y="44624"/>
            <a:ext cx="6120680" cy="864096"/>
          </a:xfrm>
        </p:spPr>
        <p:txBody>
          <a:bodyPr>
            <a:normAutofit/>
          </a:bodyPr>
          <a:lstStyle/>
          <a:p>
            <a:r>
              <a:rPr lang="en-GB" sz="2800" dirty="0"/>
              <a:t>INT/2/023 Beneficiaries</a:t>
            </a:r>
          </a:p>
        </p:txBody>
      </p:sp>
      <p:sp>
        <p:nvSpPr>
          <p:cNvPr id="3" name="Content Placeholder 2">
            <a:extLst>
              <a:ext uri="{FF2B5EF4-FFF2-40B4-BE49-F238E27FC236}">
                <a16:creationId xmlns:a16="http://schemas.microsoft.com/office/drawing/2014/main" id="{1765412F-ABDF-449F-ABF8-57C48551243F}"/>
              </a:ext>
            </a:extLst>
          </p:cNvPr>
          <p:cNvSpPr>
            <a:spLocks noGrp="1"/>
          </p:cNvSpPr>
          <p:nvPr>
            <p:ph idx="1"/>
          </p:nvPr>
        </p:nvSpPr>
        <p:spPr>
          <a:xfrm>
            <a:off x="432000" y="1052736"/>
            <a:ext cx="8280000" cy="5505475"/>
          </a:xfrm>
        </p:spPr>
        <p:txBody>
          <a:bodyPr>
            <a:normAutofit lnSpcReduction="10000"/>
          </a:bodyPr>
          <a:lstStyle/>
          <a:p>
            <a:pPr algn="just">
              <a:lnSpc>
                <a:spcPct val="120000"/>
              </a:lnSpc>
              <a:spcBef>
                <a:spcPts val="900"/>
              </a:spcBef>
            </a:pPr>
            <a:r>
              <a:rPr lang="en-GB" sz="2000" b="1" dirty="0">
                <a:solidFill>
                  <a:schemeClr val="tx2"/>
                </a:solidFill>
              </a:rPr>
              <a:t>Current main recipient countries recommended by the Secretariat (38)</a:t>
            </a:r>
            <a:r>
              <a:rPr lang="en-GB" sz="2000" dirty="0">
                <a:solidFill>
                  <a:schemeClr val="tx2"/>
                </a:solidFill>
              </a:rPr>
              <a:t>:</a:t>
            </a:r>
            <a:r>
              <a:rPr lang="en-US" sz="2000" b="1" dirty="0">
                <a:solidFill>
                  <a:srgbClr val="003399"/>
                </a:solidFill>
                <a:latin typeface="Arial"/>
              </a:rPr>
              <a:t> </a:t>
            </a:r>
            <a:r>
              <a:rPr lang="en-US" sz="2100" b="1" dirty="0">
                <a:effectLst/>
                <a:latin typeface="+mn-lt"/>
                <a:ea typeface="Calibri"/>
                <a:cs typeface="Calibri"/>
              </a:rPr>
              <a:t>Algeria*</a:t>
            </a:r>
            <a:r>
              <a:rPr lang="en-US" sz="2100" dirty="0">
                <a:effectLst/>
                <a:latin typeface="+mn-lt"/>
                <a:ea typeface="Calibri"/>
                <a:cs typeface="Calibri"/>
              </a:rPr>
              <a:t>, </a:t>
            </a:r>
            <a:r>
              <a:rPr lang="en-US" sz="2100" b="1" dirty="0">
                <a:effectLst/>
                <a:latin typeface="+mn-lt"/>
                <a:ea typeface="Calibri"/>
                <a:cs typeface="Calibri"/>
              </a:rPr>
              <a:t>Argentina*</a:t>
            </a:r>
            <a:r>
              <a:rPr lang="en-US" sz="2100" dirty="0">
                <a:effectLst/>
                <a:latin typeface="+mn-lt"/>
                <a:ea typeface="Calibri"/>
                <a:cs typeface="Calibri"/>
              </a:rPr>
              <a:t>, </a:t>
            </a:r>
            <a:r>
              <a:rPr lang="en-US" sz="2100" b="1" dirty="0">
                <a:effectLst/>
                <a:latin typeface="+mn-lt"/>
                <a:ea typeface="Calibri"/>
                <a:cs typeface="Calibri"/>
              </a:rPr>
              <a:t>Belarus*</a:t>
            </a:r>
            <a:r>
              <a:rPr lang="en-US" sz="2100" dirty="0">
                <a:effectLst/>
                <a:latin typeface="+mn-lt"/>
                <a:ea typeface="Calibri"/>
                <a:cs typeface="Calibri"/>
              </a:rPr>
              <a:t>, </a:t>
            </a:r>
            <a:r>
              <a:rPr lang="en-US" sz="2100" b="1" dirty="0">
                <a:effectLst/>
                <a:latin typeface="+mn-lt"/>
                <a:ea typeface="Calibri"/>
                <a:cs typeface="Calibri"/>
              </a:rPr>
              <a:t>Bolivia*</a:t>
            </a:r>
            <a:r>
              <a:rPr lang="en-US" sz="2100" dirty="0">
                <a:effectLst/>
                <a:latin typeface="+mn-lt"/>
                <a:ea typeface="Calibri"/>
                <a:cs typeface="Calibri"/>
              </a:rPr>
              <a:t>, </a:t>
            </a:r>
            <a:r>
              <a:rPr lang="en-US" sz="2100" b="1" dirty="0">
                <a:effectLst/>
                <a:latin typeface="+mn-lt"/>
                <a:ea typeface="Calibri"/>
                <a:cs typeface="Calibri"/>
              </a:rPr>
              <a:t>Brazil*</a:t>
            </a:r>
            <a:r>
              <a:rPr lang="en-US" sz="2100" dirty="0">
                <a:effectLst/>
                <a:latin typeface="+mn-lt"/>
                <a:ea typeface="Calibri"/>
                <a:cs typeface="Calibri"/>
              </a:rPr>
              <a:t>, Chile, </a:t>
            </a:r>
            <a:r>
              <a:rPr lang="en-US" sz="2100" b="1" dirty="0">
                <a:effectLst/>
                <a:latin typeface="+mn-lt"/>
                <a:ea typeface="Calibri"/>
                <a:cs typeface="Calibri"/>
              </a:rPr>
              <a:t>Croatia*</a:t>
            </a:r>
            <a:r>
              <a:rPr lang="en-US" sz="2100" dirty="0">
                <a:effectLst/>
                <a:latin typeface="+mn-lt"/>
                <a:ea typeface="Calibri"/>
                <a:cs typeface="Calibri"/>
              </a:rPr>
              <a:t>, </a:t>
            </a:r>
            <a:r>
              <a:rPr lang="en-US" sz="2100" b="1" dirty="0">
                <a:effectLst/>
                <a:latin typeface="+mn-lt"/>
                <a:ea typeface="Calibri"/>
                <a:cs typeface="Calibri"/>
              </a:rPr>
              <a:t>Czech Republic*</a:t>
            </a:r>
            <a:r>
              <a:rPr lang="en-US" sz="2100" dirty="0">
                <a:effectLst/>
                <a:latin typeface="+mn-lt"/>
                <a:ea typeface="Calibri"/>
                <a:cs typeface="Calibri"/>
              </a:rPr>
              <a:t>, </a:t>
            </a:r>
            <a:r>
              <a:rPr lang="en-US" sz="2100" b="1" dirty="0">
                <a:effectLst/>
                <a:latin typeface="+mn-lt"/>
                <a:ea typeface="Calibri"/>
                <a:cs typeface="Calibri"/>
              </a:rPr>
              <a:t>Egypt*</a:t>
            </a:r>
            <a:r>
              <a:rPr lang="en-US" sz="2100" dirty="0">
                <a:effectLst/>
                <a:latin typeface="+mn-lt"/>
                <a:ea typeface="Calibri"/>
                <a:cs typeface="Calibri"/>
              </a:rPr>
              <a:t>, </a:t>
            </a:r>
            <a:r>
              <a:rPr lang="en-US" sz="2100" b="1" dirty="0">
                <a:effectLst/>
                <a:latin typeface="+mn-lt"/>
                <a:ea typeface="Calibri"/>
                <a:cs typeface="Calibri"/>
              </a:rPr>
              <a:t>Estonia*</a:t>
            </a:r>
            <a:r>
              <a:rPr lang="en-US" sz="2100" dirty="0">
                <a:effectLst/>
                <a:latin typeface="+mn-lt"/>
                <a:ea typeface="Calibri"/>
                <a:cs typeface="Calibri"/>
              </a:rPr>
              <a:t>, </a:t>
            </a:r>
            <a:r>
              <a:rPr lang="en-US" sz="2100" b="1" dirty="0">
                <a:effectLst/>
                <a:latin typeface="+mn-lt"/>
                <a:ea typeface="Calibri"/>
                <a:cs typeface="Calibri"/>
              </a:rPr>
              <a:t>Ghana*</a:t>
            </a:r>
            <a:r>
              <a:rPr lang="en-US" sz="2100" dirty="0">
                <a:effectLst/>
                <a:latin typeface="+mn-lt"/>
                <a:ea typeface="Calibri"/>
                <a:cs typeface="Calibri"/>
              </a:rPr>
              <a:t>, </a:t>
            </a:r>
            <a:r>
              <a:rPr lang="en-US" sz="2100" b="1" dirty="0">
                <a:effectLst/>
                <a:latin typeface="+mn-lt"/>
                <a:ea typeface="Calibri"/>
                <a:cs typeface="Calibri"/>
              </a:rPr>
              <a:t>Indonesia*</a:t>
            </a:r>
            <a:r>
              <a:rPr lang="en-US" sz="2100" dirty="0">
                <a:effectLst/>
                <a:latin typeface="+mn-lt"/>
                <a:ea typeface="Calibri"/>
                <a:cs typeface="Calibri"/>
              </a:rPr>
              <a:t>, </a:t>
            </a:r>
            <a:r>
              <a:rPr lang="en-US" sz="2100" b="1" dirty="0">
                <a:effectLst/>
                <a:latin typeface="+mn-lt"/>
                <a:ea typeface="Calibri"/>
                <a:cs typeface="Calibri"/>
              </a:rPr>
              <a:t>Islamic Republic of Iran*</a:t>
            </a:r>
            <a:r>
              <a:rPr lang="en-US" sz="2100" dirty="0">
                <a:effectLst/>
                <a:latin typeface="+mn-lt"/>
                <a:ea typeface="Calibri"/>
                <a:cs typeface="Calibri"/>
              </a:rPr>
              <a:t>, Israel, </a:t>
            </a:r>
            <a:r>
              <a:rPr lang="en-US" sz="2100" b="1" dirty="0">
                <a:effectLst/>
                <a:latin typeface="+mn-lt"/>
                <a:ea typeface="Calibri"/>
                <a:cs typeface="Calibri"/>
              </a:rPr>
              <a:t>Jamaica*</a:t>
            </a:r>
            <a:r>
              <a:rPr lang="en-US" sz="2100" dirty="0">
                <a:effectLst/>
                <a:latin typeface="+mn-lt"/>
                <a:ea typeface="Calibri"/>
                <a:cs typeface="Calibri"/>
              </a:rPr>
              <a:t>, </a:t>
            </a:r>
            <a:r>
              <a:rPr lang="en-US" sz="2100" b="1" dirty="0">
                <a:effectLst/>
                <a:latin typeface="+mn-lt"/>
                <a:ea typeface="Calibri"/>
                <a:cs typeface="Calibri"/>
              </a:rPr>
              <a:t>Jordan*, Kenya*,</a:t>
            </a:r>
            <a:r>
              <a:rPr lang="en-US" sz="2100" dirty="0">
                <a:effectLst/>
                <a:latin typeface="+mn-lt"/>
                <a:ea typeface="Calibri"/>
                <a:cs typeface="Calibri"/>
              </a:rPr>
              <a:t> </a:t>
            </a:r>
            <a:r>
              <a:rPr lang="en-US" sz="2100" b="1" dirty="0">
                <a:effectLst/>
                <a:latin typeface="+mn-lt"/>
                <a:ea typeface="Calibri"/>
                <a:cs typeface="Calibri"/>
              </a:rPr>
              <a:t>Libya*, Malaysia*,</a:t>
            </a:r>
            <a:r>
              <a:rPr lang="en-US" sz="2100" dirty="0">
                <a:effectLst/>
                <a:latin typeface="+mn-lt"/>
                <a:ea typeface="Calibri"/>
                <a:cs typeface="Calibri"/>
              </a:rPr>
              <a:t> </a:t>
            </a:r>
            <a:r>
              <a:rPr lang="en-US" sz="2100" b="1" dirty="0">
                <a:effectLst/>
                <a:latin typeface="+mn-lt"/>
                <a:ea typeface="Calibri"/>
                <a:cs typeface="Calibri"/>
              </a:rPr>
              <a:t>Mexico*</a:t>
            </a:r>
            <a:r>
              <a:rPr lang="en-US" sz="2100" dirty="0">
                <a:effectLst/>
                <a:latin typeface="+mn-lt"/>
                <a:ea typeface="Calibri"/>
                <a:cs typeface="Calibri"/>
              </a:rPr>
              <a:t>, </a:t>
            </a:r>
            <a:r>
              <a:rPr lang="en-US" sz="2100" b="1" dirty="0">
                <a:effectLst/>
                <a:latin typeface="+mn-lt"/>
                <a:ea typeface="Calibri"/>
                <a:cs typeface="Calibri"/>
              </a:rPr>
              <a:t>Morocco*,</a:t>
            </a:r>
            <a:r>
              <a:rPr lang="en-US" sz="2100" dirty="0">
                <a:effectLst/>
                <a:latin typeface="+mn-lt"/>
                <a:ea typeface="Calibri"/>
                <a:cs typeface="Calibri"/>
              </a:rPr>
              <a:t> </a:t>
            </a:r>
            <a:r>
              <a:rPr lang="en-US" sz="2100" b="1" dirty="0">
                <a:effectLst/>
                <a:latin typeface="+mn-lt"/>
                <a:ea typeface="Calibri"/>
                <a:cs typeface="Calibri"/>
              </a:rPr>
              <a:t>Nigeria*</a:t>
            </a:r>
            <a:r>
              <a:rPr lang="en-US" sz="2100" dirty="0">
                <a:effectLst/>
                <a:latin typeface="+mn-lt"/>
                <a:ea typeface="Calibri"/>
                <a:cs typeface="Calibri"/>
              </a:rPr>
              <a:t>, </a:t>
            </a:r>
            <a:r>
              <a:rPr lang="en-US" sz="2100" b="1" dirty="0">
                <a:effectLst/>
                <a:latin typeface="+mn-lt"/>
                <a:ea typeface="Calibri"/>
                <a:cs typeface="Calibri"/>
              </a:rPr>
              <a:t>Pakistan*</a:t>
            </a:r>
            <a:r>
              <a:rPr lang="en-US" sz="2100" dirty="0">
                <a:effectLst/>
                <a:latin typeface="+mn-lt"/>
                <a:ea typeface="Calibri"/>
                <a:cs typeface="Calibri"/>
              </a:rPr>
              <a:t>, </a:t>
            </a:r>
            <a:r>
              <a:rPr lang="en-US" sz="2100" b="1" dirty="0">
                <a:effectLst/>
                <a:latin typeface="+mn-lt"/>
                <a:ea typeface="Calibri"/>
                <a:cs typeface="Calibri"/>
              </a:rPr>
              <a:t>People’s Republic of China*</a:t>
            </a:r>
            <a:r>
              <a:rPr lang="en-US" sz="2100" dirty="0">
                <a:effectLst/>
                <a:latin typeface="+mn-lt"/>
                <a:ea typeface="Calibri"/>
                <a:cs typeface="Calibri"/>
              </a:rPr>
              <a:t>,</a:t>
            </a:r>
            <a:r>
              <a:rPr lang="en-US" sz="2100" dirty="0">
                <a:latin typeface="+mn-lt"/>
                <a:ea typeface="Calibri"/>
                <a:cs typeface="Calibri"/>
              </a:rPr>
              <a:t> </a:t>
            </a:r>
            <a:r>
              <a:rPr lang="en-US" sz="2100" b="1" dirty="0">
                <a:latin typeface="+mn-lt"/>
                <a:ea typeface="Calibri"/>
                <a:cs typeface="Calibri"/>
              </a:rPr>
              <a:t>Republic of Latvia*, Republic of Tunisia*,</a:t>
            </a:r>
            <a:r>
              <a:rPr lang="en-US" sz="2100" dirty="0">
                <a:latin typeface="+mn-lt"/>
                <a:ea typeface="Calibri"/>
                <a:cs typeface="Calibri"/>
              </a:rPr>
              <a:t> </a:t>
            </a:r>
            <a:r>
              <a:rPr lang="en-US" sz="2100" dirty="0">
                <a:effectLst/>
                <a:latin typeface="+mn-lt"/>
                <a:ea typeface="Calibri"/>
                <a:cs typeface="Calibri"/>
              </a:rPr>
              <a:t>Peru, </a:t>
            </a:r>
            <a:r>
              <a:rPr lang="en-US" sz="2100" b="1" dirty="0">
                <a:effectLst/>
                <a:latin typeface="+mn-lt"/>
                <a:ea typeface="Calibri"/>
                <a:cs typeface="Calibri"/>
              </a:rPr>
              <a:t>Philippines*,</a:t>
            </a:r>
            <a:r>
              <a:rPr lang="en-US" sz="2100" dirty="0">
                <a:effectLst/>
                <a:latin typeface="+mn-lt"/>
                <a:ea typeface="Calibri"/>
                <a:cs typeface="Calibri"/>
              </a:rPr>
              <a:t> Poland, Qatar, </a:t>
            </a:r>
            <a:r>
              <a:rPr lang="en-US" sz="2100" b="1" dirty="0">
                <a:effectLst/>
                <a:latin typeface="+mn-lt"/>
                <a:ea typeface="Calibri"/>
                <a:cs typeface="Calibri"/>
              </a:rPr>
              <a:t>Romania*</a:t>
            </a:r>
            <a:r>
              <a:rPr lang="en-US" sz="2100" dirty="0">
                <a:effectLst/>
                <a:latin typeface="+mn-lt"/>
                <a:ea typeface="Calibri"/>
                <a:cs typeface="Calibri"/>
              </a:rPr>
              <a:t>, </a:t>
            </a:r>
            <a:r>
              <a:rPr lang="en-US" sz="2100" b="1" dirty="0">
                <a:effectLst/>
                <a:latin typeface="+mn-lt"/>
                <a:ea typeface="Calibri"/>
                <a:cs typeface="Calibri"/>
              </a:rPr>
              <a:t>Saudi Arabia*</a:t>
            </a:r>
            <a:r>
              <a:rPr lang="en-US" sz="2100" dirty="0">
                <a:effectLst/>
                <a:latin typeface="+mn-lt"/>
                <a:ea typeface="Calibri"/>
                <a:cs typeface="Calibri"/>
              </a:rPr>
              <a:t>, </a:t>
            </a:r>
            <a:r>
              <a:rPr lang="en-US" sz="2100" b="1" dirty="0">
                <a:effectLst/>
                <a:latin typeface="+mn-lt"/>
                <a:ea typeface="Calibri"/>
                <a:cs typeface="Calibri"/>
              </a:rPr>
              <a:t>Singapore*</a:t>
            </a:r>
            <a:r>
              <a:rPr lang="en-US" sz="2100" dirty="0">
                <a:effectLst/>
                <a:latin typeface="+mn-lt"/>
                <a:ea typeface="Calibri"/>
                <a:cs typeface="Calibri"/>
              </a:rPr>
              <a:t>, South Africa, </a:t>
            </a:r>
            <a:r>
              <a:rPr lang="en-US" sz="2100" b="1" dirty="0">
                <a:effectLst/>
                <a:latin typeface="+mn-lt"/>
                <a:ea typeface="Calibri"/>
                <a:cs typeface="Calibri"/>
              </a:rPr>
              <a:t>Sri Lanka</a:t>
            </a:r>
            <a:r>
              <a:rPr lang="de-DE" sz="2100" b="1" dirty="0">
                <a:effectLst/>
                <a:latin typeface="+mn-lt"/>
                <a:ea typeface="Calibri"/>
                <a:cs typeface="Calibri"/>
              </a:rPr>
              <a:t>*</a:t>
            </a:r>
            <a:r>
              <a:rPr lang="en-US" sz="2100" dirty="0">
                <a:effectLst/>
                <a:latin typeface="+mn-lt"/>
                <a:ea typeface="Calibri"/>
                <a:cs typeface="Calibri"/>
              </a:rPr>
              <a:t>, </a:t>
            </a:r>
            <a:r>
              <a:rPr lang="en-US" sz="2100" b="1" dirty="0">
                <a:effectLst/>
                <a:latin typeface="+mn-lt"/>
                <a:ea typeface="Calibri"/>
                <a:cs typeface="Calibri"/>
              </a:rPr>
              <a:t>Sudan*</a:t>
            </a:r>
            <a:r>
              <a:rPr lang="en-US" sz="2100" dirty="0">
                <a:effectLst/>
                <a:latin typeface="+mn-lt"/>
                <a:ea typeface="Calibri"/>
                <a:cs typeface="Calibri"/>
              </a:rPr>
              <a:t>, Turkey and Zambia</a:t>
            </a:r>
          </a:p>
          <a:p>
            <a:pPr>
              <a:lnSpc>
                <a:spcPct val="120000"/>
              </a:lnSpc>
              <a:spcBef>
                <a:spcPts val="900"/>
              </a:spcBef>
            </a:pPr>
            <a:r>
              <a:rPr lang="en-GB" sz="2000" b="1" dirty="0">
                <a:solidFill>
                  <a:schemeClr val="tx2"/>
                </a:solidFill>
              </a:rPr>
              <a:t>Current main donors’ countries recommended by the Secretariat (16)</a:t>
            </a:r>
            <a:r>
              <a:rPr lang="en-GB" sz="2000" dirty="0">
                <a:solidFill>
                  <a:schemeClr val="tx2"/>
                </a:solidFill>
              </a:rPr>
              <a:t>: </a:t>
            </a:r>
            <a:r>
              <a:rPr lang="en-GB" sz="2200" dirty="0"/>
              <a:t>Australia, Belgium, Canada, </a:t>
            </a:r>
            <a:r>
              <a:rPr lang="en-GB" sz="2200" dirty="0">
                <a:solidFill>
                  <a:srgbClr val="00B0F0"/>
                </a:solidFill>
              </a:rPr>
              <a:t>Czech Republic</a:t>
            </a:r>
            <a:r>
              <a:rPr lang="en-GB" sz="2200" dirty="0"/>
              <a:t>, Denmark, Finland, France, India, Italy, Japan, </a:t>
            </a:r>
            <a:r>
              <a:rPr lang="en-GB" sz="2200" dirty="0">
                <a:solidFill>
                  <a:srgbClr val="00B0F0"/>
                </a:solidFill>
              </a:rPr>
              <a:t>People’s Republic of China</a:t>
            </a:r>
            <a:r>
              <a:rPr lang="en-GB" sz="2200" dirty="0"/>
              <a:t>, Republic of Korea, </a:t>
            </a:r>
            <a:r>
              <a:rPr lang="en-US" sz="2200" dirty="0">
                <a:solidFill>
                  <a:srgbClr val="00B0F0"/>
                </a:solidFill>
                <a:latin typeface="Arial"/>
              </a:rPr>
              <a:t>South Africa</a:t>
            </a:r>
            <a:r>
              <a:rPr lang="en-US" sz="2200" dirty="0">
                <a:solidFill>
                  <a:schemeClr val="bg2">
                    <a:lumMod val="25000"/>
                  </a:schemeClr>
                </a:solidFill>
                <a:latin typeface="Arial"/>
              </a:rPr>
              <a:t>, </a:t>
            </a:r>
            <a:r>
              <a:rPr lang="en-GB" sz="2200" dirty="0"/>
              <a:t>Russian Federation, United Kingdom and United States of America</a:t>
            </a:r>
            <a:endParaRPr lang="en-US" sz="1900" dirty="0">
              <a:solidFill>
                <a:schemeClr val="bg2">
                  <a:lumMod val="25000"/>
                </a:schemeClr>
              </a:solidFill>
              <a:latin typeface="Arial"/>
            </a:endParaRPr>
          </a:p>
          <a:p>
            <a:pPr>
              <a:lnSpc>
                <a:spcPct val="120000"/>
              </a:lnSpc>
              <a:spcBef>
                <a:spcPts val="900"/>
              </a:spcBef>
            </a:pPr>
            <a:endParaRPr lang="en-GB" sz="2000" dirty="0"/>
          </a:p>
        </p:txBody>
      </p:sp>
      <p:sp>
        <p:nvSpPr>
          <p:cNvPr id="4" name="Slide Number Placeholder 3">
            <a:extLst>
              <a:ext uri="{FF2B5EF4-FFF2-40B4-BE49-F238E27FC236}">
                <a16:creationId xmlns:a16="http://schemas.microsoft.com/office/drawing/2014/main" id="{A17D5A4C-C5D8-408B-B83C-09CDCF504095}"/>
              </a:ext>
            </a:extLst>
          </p:cNvPr>
          <p:cNvSpPr>
            <a:spLocks noGrp="1"/>
          </p:cNvSpPr>
          <p:nvPr>
            <p:ph type="sldNum" sz="quarter" idx="12"/>
          </p:nvPr>
        </p:nvSpPr>
        <p:spPr/>
        <p:txBody>
          <a:bodyPr/>
          <a:lstStyle/>
          <a:p>
            <a:fld id="{23A0628E-C12F-4F8C-9895-BCD5E30100D3}" type="slidenum">
              <a:rPr lang="en-US" smtClean="0"/>
              <a:pPr/>
              <a:t>7</a:t>
            </a:fld>
            <a:endParaRPr lang="en-US" dirty="0"/>
          </a:p>
        </p:txBody>
      </p:sp>
    </p:spTree>
    <p:extLst>
      <p:ext uri="{BB962C8B-B14F-4D97-AF65-F5344CB8AC3E}">
        <p14:creationId xmlns:p14="http://schemas.microsoft.com/office/powerpoint/2010/main" val="527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266F-67B4-4FB3-A87E-4D8CAFB8C8FF}"/>
              </a:ext>
            </a:extLst>
          </p:cNvPr>
          <p:cNvSpPr>
            <a:spLocks noGrp="1"/>
          </p:cNvSpPr>
          <p:nvPr>
            <p:ph type="title"/>
          </p:nvPr>
        </p:nvSpPr>
        <p:spPr>
          <a:xfrm>
            <a:off x="251520" y="44624"/>
            <a:ext cx="6120680" cy="864096"/>
          </a:xfrm>
        </p:spPr>
        <p:txBody>
          <a:bodyPr>
            <a:normAutofit/>
          </a:bodyPr>
          <a:lstStyle/>
          <a:p>
            <a:r>
              <a:rPr lang="en-GB" sz="2800" dirty="0"/>
              <a:t>INT/2/023 Status and work to date</a:t>
            </a:r>
          </a:p>
        </p:txBody>
      </p:sp>
      <p:sp>
        <p:nvSpPr>
          <p:cNvPr id="3" name="Content Placeholder 2">
            <a:extLst>
              <a:ext uri="{FF2B5EF4-FFF2-40B4-BE49-F238E27FC236}">
                <a16:creationId xmlns:a16="http://schemas.microsoft.com/office/drawing/2014/main" id="{1765412F-ABDF-449F-ABF8-57C48551243F}"/>
              </a:ext>
            </a:extLst>
          </p:cNvPr>
          <p:cNvSpPr>
            <a:spLocks noGrp="1"/>
          </p:cNvSpPr>
          <p:nvPr>
            <p:ph idx="1"/>
          </p:nvPr>
        </p:nvSpPr>
        <p:spPr>
          <a:xfrm>
            <a:off x="216000" y="871757"/>
            <a:ext cx="8712000" cy="5904656"/>
          </a:xfrm>
        </p:spPr>
        <p:txBody>
          <a:bodyPr vert="horz" lIns="91440" tIns="45720" rIns="91440" bIns="45720" rtlCol="0" anchor="t">
            <a:normAutofit fontScale="92500"/>
          </a:bodyPr>
          <a:lstStyle/>
          <a:p>
            <a:pPr marL="342900" marR="0" lvl="0" indent="-342900" algn="just">
              <a:spcBef>
                <a:spcPts val="0"/>
              </a:spcBef>
              <a:spcAft>
                <a:spcPts val="0"/>
              </a:spcAft>
              <a:buFont typeface="Symbol" panose="05050102010706020507" pitchFamily="18" charset="2"/>
              <a:buChar char=""/>
            </a:pPr>
            <a:r>
              <a:rPr lang="en-GB" sz="2400" dirty="0">
                <a:effectLst/>
                <a:latin typeface="+mn-lt"/>
                <a:ea typeface="Times New Roman" panose="02020603050405020304" pitchFamily="18" charset="0"/>
              </a:rPr>
              <a:t>Comprehensive INT2023 SMRs project</a:t>
            </a:r>
            <a:r>
              <a:rPr lang="en-GB" sz="2400" dirty="0">
                <a:latin typeface="+mn-lt"/>
                <a:ea typeface="Times New Roman" panose="02020603050405020304" pitchFamily="18" charset="0"/>
              </a:rPr>
              <a:t> developed,</a:t>
            </a:r>
            <a:r>
              <a:rPr lang="en-GB" sz="2400" dirty="0">
                <a:effectLst/>
                <a:latin typeface="+mn-lt"/>
                <a:ea typeface="Times New Roman" panose="02020603050405020304" pitchFamily="18" charset="0"/>
              </a:rPr>
              <a:t> approved by </a:t>
            </a:r>
            <a:r>
              <a:rPr lang="en-GB" sz="2400" dirty="0" err="1">
                <a:effectLst/>
                <a:latin typeface="+mn-lt"/>
                <a:ea typeface="Times New Roman" panose="02020603050405020304" pitchFamily="18" charset="0"/>
              </a:rPr>
              <a:t>BoG</a:t>
            </a:r>
            <a:r>
              <a:rPr lang="en-GB" sz="2400" dirty="0">
                <a:effectLst/>
                <a:latin typeface="+mn-lt"/>
                <a:ea typeface="Times New Roman" panose="02020603050405020304" pitchFamily="18" charset="0"/>
              </a:rPr>
              <a:t>, kicked-off in January 2022</a:t>
            </a:r>
            <a:endParaRPr lang="en-GB" sz="2400" dirty="0">
              <a:latin typeface="+mn-lt"/>
              <a:ea typeface="Times New Roman" panose="02020603050405020304" pitchFamily="18" charset="0"/>
            </a:endParaRPr>
          </a:p>
          <a:p>
            <a:pPr algn="just">
              <a:spcBef>
                <a:spcPts val="0"/>
              </a:spcBef>
              <a:buFont typeface="Symbol" panose="05050102010706020507" pitchFamily="18" charset="2"/>
              <a:buChar char=""/>
            </a:pPr>
            <a:r>
              <a:rPr lang="en-GB" sz="2400" dirty="0">
                <a:effectLst/>
                <a:latin typeface="+mn-lt"/>
                <a:ea typeface="Times New Roman" panose="02020603050405020304" pitchFamily="18" charset="0"/>
              </a:rPr>
              <a:t>Internal core team established: TC PMO, main TOs from NE &amp; NS</a:t>
            </a:r>
          </a:p>
          <a:p>
            <a:pPr marL="342900" marR="0" lvl="0" indent="-342900" algn="just">
              <a:spcBef>
                <a:spcPts val="0"/>
              </a:spcBef>
              <a:spcAft>
                <a:spcPts val="0"/>
              </a:spcAft>
              <a:buFont typeface="Symbol" panose="05050102010706020507" pitchFamily="18" charset="2"/>
              <a:buChar char=""/>
            </a:pPr>
            <a:r>
              <a:rPr lang="en-GB" sz="2400" dirty="0">
                <a:latin typeface="+mn-lt"/>
                <a:ea typeface="Times New Roman" panose="02020603050405020304" pitchFamily="18" charset="0"/>
              </a:rPr>
              <a:t>Further TOs</a:t>
            </a:r>
            <a:r>
              <a:rPr lang="en-GB" sz="2400" dirty="0">
                <a:effectLst/>
                <a:latin typeface="+mn-lt"/>
                <a:ea typeface="Times New Roman" panose="02020603050405020304" pitchFamily="18" charset="0"/>
              </a:rPr>
              <a:t> from other TDs assigned to project and approved by SHs following review of workplan and technical content of all activities</a:t>
            </a:r>
          </a:p>
          <a:p>
            <a:pPr algn="just">
              <a:spcBef>
                <a:spcPts val="0"/>
              </a:spcBef>
              <a:buFont typeface="Symbol" panose="05050102010706020507" pitchFamily="18" charset="2"/>
              <a:buChar char=""/>
            </a:pPr>
            <a:r>
              <a:rPr lang="en-GB" sz="2400" dirty="0">
                <a:latin typeface="+mn-lt"/>
                <a:ea typeface="Times New Roman" panose="02020603050405020304" pitchFamily="18" charset="0"/>
              </a:rPr>
              <a:t>F</a:t>
            </a:r>
            <a:r>
              <a:rPr lang="en-GB" sz="2400" dirty="0">
                <a:effectLst/>
                <a:latin typeface="+mn-lt"/>
                <a:ea typeface="Times New Roman" panose="02020603050405020304" pitchFamily="18" charset="0"/>
              </a:rPr>
              <a:t>inalizing activity date and venues for 2022, meeting rooms reservation at HQ, as well as reaching out to host countries to scope out interest to implement activities in 2022 and 2023</a:t>
            </a:r>
          </a:p>
          <a:p>
            <a:pPr algn="just">
              <a:spcBef>
                <a:spcPts val="0"/>
              </a:spcBef>
              <a:buFont typeface="Symbol" panose="05050102010706020507" pitchFamily="18" charset="2"/>
              <a:buChar char=""/>
            </a:pPr>
            <a:r>
              <a:rPr lang="en-GB" sz="2400" dirty="0">
                <a:latin typeface="+mn-lt"/>
                <a:ea typeface="Times New Roman" panose="02020603050405020304" pitchFamily="18" charset="0"/>
              </a:rPr>
              <a:t>Interested recipient MSs contacted and invited to formally participate and national counterparts assigned</a:t>
            </a:r>
            <a:endParaRPr lang="en-GB" sz="2400" dirty="0">
              <a:latin typeface="+mn-lt"/>
              <a:ea typeface="Times New Roman" panose="02020603050405020304" pitchFamily="18" charset="0"/>
              <a:cs typeface="Arial"/>
            </a:endParaRPr>
          </a:p>
          <a:p>
            <a:pPr algn="just">
              <a:spcBef>
                <a:spcPts val="0"/>
              </a:spcBef>
              <a:buFont typeface="Symbol" panose="05050102010706020507" pitchFamily="18" charset="2"/>
              <a:buChar char=""/>
            </a:pPr>
            <a:r>
              <a:rPr lang="en-GB" sz="2400" dirty="0">
                <a:latin typeface="+mn-lt"/>
                <a:ea typeface="Times New Roman" panose="02020603050405020304" pitchFamily="18" charset="0"/>
              </a:rPr>
              <a:t>Potential donors contacted (China, Denmark, Finland, France, Japan, Russian Federation and USA) </a:t>
            </a:r>
            <a:r>
              <a:rPr lang="en-GB" sz="2400" dirty="0">
                <a:effectLst/>
                <a:latin typeface="+mn-lt"/>
                <a:ea typeface="Times New Roman" panose="02020603050405020304" pitchFamily="18" charset="0"/>
              </a:rPr>
              <a:t>to scope out availability to support project (through in-kind contributions, funding of activities, hosting of events, provision of experts, etc)</a:t>
            </a:r>
            <a:endParaRPr lang="en-GB" sz="2400" dirty="0">
              <a:latin typeface="+mn-lt"/>
              <a:ea typeface="Times New Roman" panose="02020603050405020304" pitchFamily="18" charset="0"/>
              <a:cs typeface="Arial"/>
            </a:endParaRPr>
          </a:p>
          <a:p>
            <a:pPr marL="342900" marR="0" lvl="0" indent="-342900" algn="just">
              <a:spcBef>
                <a:spcPts val="0"/>
              </a:spcBef>
              <a:spcAft>
                <a:spcPts val="0"/>
              </a:spcAft>
              <a:buFont typeface="Symbol" panose="05050102010706020507" pitchFamily="18" charset="2"/>
              <a:buChar char=""/>
            </a:pPr>
            <a:r>
              <a:rPr lang="en-GB" sz="2400" dirty="0">
                <a:latin typeface="+mn-lt"/>
                <a:ea typeface="Times New Roman" panose="02020603050405020304" pitchFamily="18" charset="0"/>
              </a:rPr>
              <a:t>I</a:t>
            </a:r>
            <a:r>
              <a:rPr lang="en-GB" sz="2400" dirty="0">
                <a:effectLst/>
                <a:latin typeface="+mn-lt"/>
                <a:ea typeface="Times New Roman" panose="02020603050405020304" pitchFamily="18" charset="0"/>
              </a:rPr>
              <a:t>nternal coordination in particular with the project INT2021 ensured, to avoid duplication of activities</a:t>
            </a:r>
            <a:endParaRPr lang="en-GB" sz="2400" dirty="0">
              <a:effectLst/>
              <a:latin typeface="+mn-lt"/>
              <a:ea typeface="Calibri" panose="020F0502020204030204" pitchFamily="34" charset="0"/>
            </a:endParaRPr>
          </a:p>
        </p:txBody>
      </p:sp>
      <p:sp>
        <p:nvSpPr>
          <p:cNvPr id="4" name="Slide Number Placeholder 3">
            <a:extLst>
              <a:ext uri="{FF2B5EF4-FFF2-40B4-BE49-F238E27FC236}">
                <a16:creationId xmlns:a16="http://schemas.microsoft.com/office/drawing/2014/main" id="{A17D5A4C-C5D8-408B-B83C-09CDCF504095}"/>
              </a:ext>
            </a:extLst>
          </p:cNvPr>
          <p:cNvSpPr>
            <a:spLocks noGrp="1"/>
          </p:cNvSpPr>
          <p:nvPr>
            <p:ph type="sldNum" sz="quarter" idx="12"/>
          </p:nvPr>
        </p:nvSpPr>
        <p:spPr/>
        <p:txBody>
          <a:bodyPr/>
          <a:lstStyle/>
          <a:p>
            <a:fld id="{23A0628E-C12F-4F8C-9895-BCD5E30100D3}" type="slidenum">
              <a:rPr lang="en-US" smtClean="0"/>
              <a:pPr/>
              <a:t>8</a:t>
            </a:fld>
            <a:endParaRPr lang="en-US" dirty="0"/>
          </a:p>
        </p:txBody>
      </p:sp>
    </p:spTree>
    <p:extLst>
      <p:ext uri="{BB962C8B-B14F-4D97-AF65-F5344CB8AC3E}">
        <p14:creationId xmlns:p14="http://schemas.microsoft.com/office/powerpoint/2010/main" val="276701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266F-67B4-4FB3-A87E-4D8CAFB8C8FF}"/>
              </a:ext>
            </a:extLst>
          </p:cNvPr>
          <p:cNvSpPr>
            <a:spLocks noGrp="1"/>
          </p:cNvSpPr>
          <p:nvPr>
            <p:ph type="title"/>
          </p:nvPr>
        </p:nvSpPr>
        <p:spPr>
          <a:xfrm>
            <a:off x="251520" y="44624"/>
            <a:ext cx="6120680" cy="864096"/>
          </a:xfrm>
        </p:spPr>
        <p:txBody>
          <a:bodyPr>
            <a:normAutofit/>
          </a:bodyPr>
          <a:lstStyle/>
          <a:p>
            <a:r>
              <a:rPr lang="en-GB" sz="2800" dirty="0"/>
              <a:t>INT/2/023 Next steps</a:t>
            </a:r>
          </a:p>
        </p:txBody>
      </p:sp>
      <p:sp>
        <p:nvSpPr>
          <p:cNvPr id="3" name="Content Placeholder 2">
            <a:extLst>
              <a:ext uri="{FF2B5EF4-FFF2-40B4-BE49-F238E27FC236}">
                <a16:creationId xmlns:a16="http://schemas.microsoft.com/office/drawing/2014/main" id="{1765412F-ABDF-449F-ABF8-57C48551243F}"/>
              </a:ext>
            </a:extLst>
          </p:cNvPr>
          <p:cNvSpPr>
            <a:spLocks noGrp="1"/>
          </p:cNvSpPr>
          <p:nvPr>
            <p:ph idx="1"/>
          </p:nvPr>
        </p:nvSpPr>
        <p:spPr>
          <a:xfrm>
            <a:off x="216000" y="1628799"/>
            <a:ext cx="8712000" cy="5147613"/>
          </a:xfrm>
        </p:spPr>
        <p:txBody>
          <a:bodyPr vert="horz" lIns="91440" tIns="45720" rIns="91440" bIns="45720" rtlCol="0" anchor="t">
            <a:normAutofit/>
          </a:bodyPr>
          <a:lstStyle/>
          <a:p>
            <a:pPr algn="just">
              <a:spcBef>
                <a:spcPts val="0"/>
              </a:spcBef>
              <a:buFont typeface="Symbol" panose="05050102010706020507" pitchFamily="18" charset="2"/>
              <a:buChar char=""/>
            </a:pPr>
            <a:r>
              <a:rPr lang="en-GB" sz="2400" dirty="0">
                <a:effectLst/>
                <a:latin typeface="+mn-lt"/>
                <a:ea typeface="Times New Roman" panose="02020603050405020304" pitchFamily="18" charset="0"/>
              </a:rPr>
              <a:t>Continue reaching out to donors seeking opportunity to secure resources and hosting of activities</a:t>
            </a:r>
            <a:r>
              <a:rPr lang="en-GB" sz="2400" dirty="0">
                <a:latin typeface="+mn-lt"/>
                <a:ea typeface="Times New Roman" panose="02020603050405020304" pitchFamily="18" charset="0"/>
              </a:rPr>
              <a:t>;</a:t>
            </a:r>
          </a:p>
          <a:p>
            <a:pPr algn="just">
              <a:spcBef>
                <a:spcPts val="0"/>
              </a:spcBef>
              <a:buFont typeface="Symbol" panose="05050102010706020507" pitchFamily="18" charset="2"/>
              <a:buChar char=""/>
            </a:pPr>
            <a:endParaRPr lang="en-GB" sz="2400" dirty="0">
              <a:latin typeface="+mn-lt"/>
              <a:ea typeface="Times New Roman" panose="02020603050405020304" pitchFamily="18" charset="0"/>
            </a:endParaRPr>
          </a:p>
          <a:p>
            <a:pPr algn="just">
              <a:spcBef>
                <a:spcPts val="0"/>
              </a:spcBef>
              <a:buFont typeface="Symbol" panose="05050102010706020507" pitchFamily="18" charset="2"/>
              <a:buChar char=""/>
            </a:pPr>
            <a:r>
              <a:rPr lang="en-GB" sz="2400" dirty="0">
                <a:latin typeface="+mn-lt"/>
              </a:rPr>
              <a:t>Continue reaching out to interested Member States to see if they would like to formally join the project;</a:t>
            </a:r>
            <a:endParaRPr lang="en-US" dirty="0"/>
          </a:p>
          <a:p>
            <a:pPr marL="0" marR="0" lvl="0" indent="0" algn="just">
              <a:spcBef>
                <a:spcPts val="0"/>
              </a:spcBef>
              <a:spcAft>
                <a:spcPts val="0"/>
              </a:spcAft>
              <a:buNone/>
            </a:pPr>
            <a:endParaRPr lang="en-GB" sz="2400" dirty="0">
              <a:effectLst/>
              <a:latin typeface="+mn-lt"/>
              <a:ea typeface="Times New Roman" panose="02020603050405020304" pitchFamily="18" charset="0"/>
              <a:cs typeface="Arial"/>
            </a:endParaRPr>
          </a:p>
          <a:p>
            <a:pPr marL="342900" marR="0" lvl="0" indent="-342900" algn="just">
              <a:spcBef>
                <a:spcPts val="0"/>
              </a:spcBef>
              <a:spcAft>
                <a:spcPts val="0"/>
              </a:spcAft>
              <a:buFont typeface="Symbol" panose="05050102010706020507" pitchFamily="18" charset="2"/>
              <a:buChar char=""/>
            </a:pPr>
            <a:r>
              <a:rPr lang="en-GB" sz="2400" dirty="0">
                <a:latin typeface="+mn-lt"/>
                <a:ea typeface="Times New Roman" panose="02020603050405020304" pitchFamily="18" charset="0"/>
              </a:rPr>
              <a:t>Implementation of activities taking place in 2022 as well as activities planned for 2023</a:t>
            </a:r>
            <a:endParaRPr lang="en-GB" sz="2400" dirty="0">
              <a:effectLst/>
              <a:latin typeface="+mn-lt"/>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endParaRPr lang="en-GB" sz="2400" dirty="0">
              <a:effectLst/>
              <a:latin typeface="+mn-lt"/>
              <a:ea typeface="Calibri" panose="020F0502020204030204" pitchFamily="34" charset="0"/>
            </a:endParaRPr>
          </a:p>
        </p:txBody>
      </p:sp>
      <p:sp>
        <p:nvSpPr>
          <p:cNvPr id="4" name="Slide Number Placeholder 3">
            <a:extLst>
              <a:ext uri="{FF2B5EF4-FFF2-40B4-BE49-F238E27FC236}">
                <a16:creationId xmlns:a16="http://schemas.microsoft.com/office/drawing/2014/main" id="{A17D5A4C-C5D8-408B-B83C-09CDCF504095}"/>
              </a:ext>
            </a:extLst>
          </p:cNvPr>
          <p:cNvSpPr>
            <a:spLocks noGrp="1"/>
          </p:cNvSpPr>
          <p:nvPr>
            <p:ph type="sldNum" sz="quarter" idx="12"/>
          </p:nvPr>
        </p:nvSpPr>
        <p:spPr/>
        <p:txBody>
          <a:bodyPr/>
          <a:lstStyle/>
          <a:p>
            <a:fld id="{23A0628E-C12F-4F8C-9895-BCD5E30100D3}" type="slidenum">
              <a:rPr lang="en-US" smtClean="0"/>
              <a:pPr/>
              <a:t>9</a:t>
            </a:fld>
            <a:endParaRPr lang="en-US" dirty="0"/>
          </a:p>
        </p:txBody>
      </p:sp>
    </p:spTree>
    <p:extLst>
      <p:ext uri="{BB962C8B-B14F-4D97-AF65-F5344CB8AC3E}">
        <p14:creationId xmlns:p14="http://schemas.microsoft.com/office/powerpoint/2010/main" val="1844253946"/>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EF1FAD869DDF41B9E196FB0E37D4E1" ma:contentTypeVersion="10" ma:contentTypeDescription="Create a new document." ma:contentTypeScope="" ma:versionID="dea2c757e9b9084ce94a9efbbd447c43">
  <xsd:schema xmlns:xsd="http://www.w3.org/2001/XMLSchema" xmlns:xs="http://www.w3.org/2001/XMLSchema" xmlns:p="http://schemas.microsoft.com/office/2006/metadata/properties" xmlns:ns3="bec8fc7b-5ae4-48dc-9a51-93ba6ddee142" targetNamespace="http://schemas.microsoft.com/office/2006/metadata/properties" ma:root="true" ma:fieldsID="a63a07e3f41cd9e1cd9a3aef18837f52" ns3:_="">
    <xsd:import namespace="bec8fc7b-5ae4-48dc-9a51-93ba6ddee14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c8fc7b-5ae4-48dc-9a51-93ba6ddee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537FDF-4167-4C2C-8E8C-61D308940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c8fc7b-5ae4-48dc-9a51-93ba6ddee1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587413-0E13-40FC-95E6-B02F097668AB}">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bec8fc7b-5ae4-48dc-9a51-93ba6ddee142"/>
    <ds:schemaRef ds:uri="http://www.w3.org/XML/1998/namespace"/>
  </ds:schemaRefs>
</ds:datastoreItem>
</file>

<file path=customXml/itemProps3.xml><?xml version="1.0" encoding="utf-8"?>
<ds:datastoreItem xmlns:ds="http://schemas.openxmlformats.org/officeDocument/2006/customXml" ds:itemID="{341FB055-C321-45A3-B229-99D8F61706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8520</TotalTime>
  <Words>1098</Words>
  <Application>Microsoft Office PowerPoint</Application>
  <PresentationFormat>On-screen Show (4:3)</PresentationFormat>
  <Paragraphs>126</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vt:lpstr>
      <vt:lpstr>Calibri</vt:lpstr>
      <vt:lpstr>Symbol</vt:lpstr>
      <vt:lpstr>Times</vt:lpstr>
      <vt:lpstr>Times New Roman</vt:lpstr>
      <vt:lpstr>Verdana</vt:lpstr>
      <vt:lpstr>Office Theme</vt:lpstr>
      <vt:lpstr>IAEA Support to Member States in  Small Modular Reactors (SMRs) and  Micro-reactors (MRs) through  Interregional Project INT2023</vt:lpstr>
      <vt:lpstr>TC Programme - Overview</vt:lpstr>
      <vt:lpstr>PowerPoint Presentation</vt:lpstr>
      <vt:lpstr>TC Project Modalities</vt:lpstr>
      <vt:lpstr>INT/2/023 - SMRs: Project Background </vt:lpstr>
      <vt:lpstr>INT/2/023 Project Objectives </vt:lpstr>
      <vt:lpstr>INT/2/023 Beneficiaries</vt:lpstr>
      <vt:lpstr>INT/2/023 Status and work to date</vt:lpstr>
      <vt:lpstr>INT/2/023 Next steps</vt:lpstr>
      <vt:lpstr>Estimated Costs: TCF and Footnote/a activities proposed under INT2023 </vt:lpstr>
      <vt:lpstr>Thank you!</vt:lpstr>
    </vt:vector>
  </TitlesOfParts>
  <Company>IAEA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SCHLOSMAN, Anna</dc:creator>
  <cp:lastModifiedBy>GLENN, Kirsten</cp:lastModifiedBy>
  <cp:revision>464</cp:revision>
  <cp:lastPrinted>2021-11-02T13:53:03Z</cp:lastPrinted>
  <dcterms:created xsi:type="dcterms:W3CDTF">2014-07-03T09:13:58Z</dcterms:created>
  <dcterms:modified xsi:type="dcterms:W3CDTF">2022-06-03T10:18:40Z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0x010100A9EF1FAD869DDF41B9E196FB0E37D4E1</vt:lpwstr>
  </property>
</Properties>
</file>